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5" r:id="rId2"/>
    <p:sldMasterId id="2147483698" r:id="rId3"/>
    <p:sldMasterId id="2147483711" r:id="rId4"/>
  </p:sldMasterIdLst>
  <p:notesMasterIdLst>
    <p:notesMasterId r:id="rId25"/>
  </p:notesMasterIdLst>
  <p:handoutMasterIdLst>
    <p:handoutMasterId r:id="rId26"/>
  </p:handoutMasterIdLst>
  <p:sldIdLst>
    <p:sldId id="890" r:id="rId5"/>
    <p:sldId id="888" r:id="rId6"/>
    <p:sldId id="889" r:id="rId7"/>
    <p:sldId id="314" r:id="rId8"/>
    <p:sldId id="417" r:id="rId9"/>
    <p:sldId id="418" r:id="rId10"/>
    <p:sldId id="826" r:id="rId11"/>
    <p:sldId id="263" r:id="rId12"/>
    <p:sldId id="266" r:id="rId13"/>
    <p:sldId id="875" r:id="rId14"/>
    <p:sldId id="304" r:id="rId15"/>
    <p:sldId id="864" r:id="rId16"/>
    <p:sldId id="865" r:id="rId17"/>
    <p:sldId id="866" r:id="rId18"/>
    <p:sldId id="876" r:id="rId19"/>
    <p:sldId id="870" r:id="rId20"/>
    <p:sldId id="871" r:id="rId21"/>
    <p:sldId id="880" r:id="rId22"/>
    <p:sldId id="887" r:id="rId23"/>
    <p:sldId id="881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24" autoAdjust="0"/>
    <p:restoredTop sz="99511" autoAdjust="0"/>
  </p:normalViewPr>
  <p:slideViewPr>
    <p:cSldViewPr snapToGrid="0" snapToObjects="1">
      <p:cViewPr varScale="1">
        <p:scale>
          <a:sx n="121" d="100"/>
          <a:sy n="121" d="100"/>
        </p:scale>
        <p:origin x="68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image" Target="../media/image16.emf"/><Relationship Id="rId4" Type="http://schemas.openxmlformats.org/officeDocument/2006/relationships/image" Target="../media/image1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23.emf"/><Relationship Id="rId7" Type="http://schemas.openxmlformats.org/officeDocument/2006/relationships/image" Target="../media/image27.emf"/><Relationship Id="rId12" Type="http://schemas.openxmlformats.org/officeDocument/2006/relationships/image" Target="../media/image32.emf"/><Relationship Id="rId2" Type="http://schemas.openxmlformats.org/officeDocument/2006/relationships/image" Target="../media/image22.emf"/><Relationship Id="rId1" Type="http://schemas.openxmlformats.org/officeDocument/2006/relationships/image" Target="../media/image21.emf"/><Relationship Id="rId6" Type="http://schemas.openxmlformats.org/officeDocument/2006/relationships/image" Target="../media/image26.emf"/><Relationship Id="rId11" Type="http://schemas.openxmlformats.org/officeDocument/2006/relationships/image" Target="../media/image31.emf"/><Relationship Id="rId5" Type="http://schemas.openxmlformats.org/officeDocument/2006/relationships/image" Target="../media/image25.emf"/><Relationship Id="rId10" Type="http://schemas.openxmlformats.org/officeDocument/2006/relationships/image" Target="../media/image30.emf"/><Relationship Id="rId4" Type="http://schemas.openxmlformats.org/officeDocument/2006/relationships/image" Target="../media/image24.emf"/><Relationship Id="rId9" Type="http://schemas.openxmlformats.org/officeDocument/2006/relationships/image" Target="../media/image2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329364-0D64-C045-8D03-C0646F1152F9}" type="datetimeFigureOut">
              <a:rPr lang="en-US" smtClean="0"/>
              <a:pPr/>
              <a:t>10/5/22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A5F77-7774-2A40-8E47-F95FE4D3A9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19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1D1956-76FE-3C4C-BEBE-1F909F201A6E}" type="datetimeFigureOut">
              <a:rPr lang="en-US" smtClean="0"/>
              <a:pPr/>
              <a:t>10/5/22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A0CDCA-1C9D-954B-844F-2C8A40CDB7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815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>
            <a:extLst>
              <a:ext uri="{FF2B5EF4-FFF2-40B4-BE49-F238E27FC236}">
                <a16:creationId xmlns:a16="http://schemas.microsoft.com/office/drawing/2014/main" id="{1F0F02C8-2237-5540-AFC8-8F1AD8227D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FBBD55A-E40C-9440-A121-7B8A8809800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0291" name="Rectangle 2">
            <a:extLst>
              <a:ext uri="{FF2B5EF4-FFF2-40B4-BE49-F238E27FC236}">
                <a16:creationId xmlns:a16="http://schemas.microsoft.com/office/drawing/2014/main" id="{F3F79278-9E88-5F4E-BC2F-0F48006153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0292" name="Rectangle 3">
            <a:extLst>
              <a:ext uri="{FF2B5EF4-FFF2-40B4-BE49-F238E27FC236}">
                <a16:creationId xmlns:a16="http://schemas.microsoft.com/office/drawing/2014/main" id="{21F48FF0-18B5-1346-B48A-CA9D3A4464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>
                <a:ea typeface="ＭＳ Ｐゴシック" panose="020B0600070205080204" pitchFamily="34" charset="-128"/>
              </a:rPr>
              <a:t>\nabla \times (\frac{D}{Dt} \vec V_h) = \nabla \times (-f \hat k \times \vec V_h) - \nabla \times (\nabla_p \Phi)</a:t>
            </a:r>
          </a:p>
          <a:p>
            <a:pPr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7226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>
            <a:extLst>
              <a:ext uri="{FF2B5EF4-FFF2-40B4-BE49-F238E27FC236}">
                <a16:creationId xmlns:a16="http://schemas.microsoft.com/office/drawing/2014/main" id="{FD3D0A89-E3E0-5D4A-B9A5-FD93B7E79D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F78DC47-3A49-AF4C-B388-C756EC305C0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1315" name="Rectangle 2">
            <a:extLst>
              <a:ext uri="{FF2B5EF4-FFF2-40B4-BE49-F238E27FC236}">
                <a16:creationId xmlns:a16="http://schemas.microsoft.com/office/drawing/2014/main" id="{07FBA9FA-CF56-7E44-9D57-6584FA71CC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6" name="Rectangle 3">
            <a:extLst>
              <a:ext uri="{FF2B5EF4-FFF2-40B4-BE49-F238E27FC236}">
                <a16:creationId xmlns:a16="http://schemas.microsoft.com/office/drawing/2014/main" id="{A33E490C-07FE-BA42-B08C-C4BE3E3E7A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5400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\frac {D\zeta_{abs}} {Dt} \simeq 0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\frac {\partial \zeta_{abs}} {\partial t} \simeq -\vec V \cdot \vec \nabla_p \zeta_{abs} - \omega \frac {\partial \zeta_{abs}} {\partial p}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0CDCA-1C9D-954B-844F-2C8A40CDB7EC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\frac {D\zeta_{abs}} {Dt} \simeq 0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\frac {\partial \zeta_{abs}} {\partial t} \simeq -\vec V \cdot \vec \nabla_p \zeta_{abs} - \omega \frac {\partial \zeta_{abs}} {\partial p}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0CDCA-1C9D-954B-844F-2C8A40CDB7EC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626" name="Rectangle 2"/>
          <p:cNvSpPr>
            <a:spLocks noChangeArrowheads="1"/>
          </p:cNvSpPr>
          <p:nvPr/>
        </p:nvSpPr>
        <p:spPr bwMode="auto">
          <a:xfrm>
            <a:off x="4144963" y="0"/>
            <a:ext cx="3170237" cy="481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78627" name="Rectangle 3"/>
          <p:cNvSpPr>
            <a:spLocks noChangeArrowheads="1"/>
          </p:cNvSpPr>
          <p:nvPr/>
        </p:nvSpPr>
        <p:spPr bwMode="auto">
          <a:xfrm>
            <a:off x="4144963" y="9120188"/>
            <a:ext cx="3170237" cy="4810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6343" tIns="47326" rIns="96343" bIns="47326" anchor="b"/>
          <a:lstStyle/>
          <a:p>
            <a:pPr marL="0" marR="0" lvl="0" indent="0" algn="r" defTabSz="9731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th1" charset="0"/>
                <a:ea typeface="+mn-ea"/>
                <a:cs typeface="+mn-cs"/>
              </a:rPr>
              <a:t>2</a:t>
            </a:r>
          </a:p>
        </p:txBody>
      </p:sp>
      <p:sp>
        <p:nvSpPr>
          <p:cNvPr id="1178628" name="Rectangle 4"/>
          <p:cNvSpPr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78629" name="Rectangle 5"/>
          <p:cNvSpPr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7863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17863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371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674" name="Rectangle 2"/>
          <p:cNvSpPr>
            <a:spLocks noChangeArrowheads="1"/>
          </p:cNvSpPr>
          <p:nvPr/>
        </p:nvSpPr>
        <p:spPr bwMode="auto">
          <a:xfrm>
            <a:off x="4144963" y="0"/>
            <a:ext cx="3170237" cy="481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0675" name="Rectangle 3"/>
          <p:cNvSpPr>
            <a:spLocks noChangeArrowheads="1"/>
          </p:cNvSpPr>
          <p:nvPr/>
        </p:nvSpPr>
        <p:spPr bwMode="auto">
          <a:xfrm>
            <a:off x="4144963" y="9120188"/>
            <a:ext cx="3170237" cy="4810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6343" tIns="47326" rIns="96343" bIns="47326" anchor="b"/>
          <a:lstStyle/>
          <a:p>
            <a:pPr marL="0" marR="0" lvl="0" indent="0" algn="r" defTabSz="9731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th1" charset="0"/>
                <a:ea typeface="+mn-ea"/>
                <a:cs typeface="+mn-cs"/>
              </a:rPr>
              <a:t>2</a:t>
            </a:r>
          </a:p>
        </p:txBody>
      </p:sp>
      <p:sp>
        <p:nvSpPr>
          <p:cNvPr id="1180676" name="Rectangle 4"/>
          <p:cNvSpPr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0677" name="Rectangle 5"/>
          <p:cNvSpPr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067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180679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31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722" name="Rectangle 2"/>
          <p:cNvSpPr>
            <a:spLocks noChangeArrowheads="1"/>
          </p:cNvSpPr>
          <p:nvPr/>
        </p:nvSpPr>
        <p:spPr bwMode="auto">
          <a:xfrm>
            <a:off x="4144963" y="0"/>
            <a:ext cx="3170237" cy="481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2723" name="Rectangle 3"/>
          <p:cNvSpPr>
            <a:spLocks noChangeArrowheads="1"/>
          </p:cNvSpPr>
          <p:nvPr/>
        </p:nvSpPr>
        <p:spPr bwMode="auto">
          <a:xfrm>
            <a:off x="4144963" y="9120188"/>
            <a:ext cx="3170237" cy="4810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6343" tIns="47326" rIns="96343" bIns="47326" anchor="b"/>
          <a:lstStyle/>
          <a:p>
            <a:pPr marL="0" marR="0" lvl="0" indent="0" algn="r" defTabSz="9731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th1" charset="0"/>
                <a:ea typeface="+mn-ea"/>
                <a:cs typeface="+mn-cs"/>
              </a:rPr>
              <a:t>2</a:t>
            </a:r>
          </a:p>
        </p:txBody>
      </p:sp>
      <p:sp>
        <p:nvSpPr>
          <p:cNvPr id="1182724" name="Rectangle 4"/>
          <p:cNvSpPr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2725" name="Rectangle 5"/>
          <p:cNvSpPr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27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182727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244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730" name="Rectangle 2"/>
          <p:cNvSpPr>
            <a:spLocks noChangeArrowheads="1"/>
          </p:cNvSpPr>
          <p:nvPr/>
        </p:nvSpPr>
        <p:spPr bwMode="auto">
          <a:xfrm>
            <a:off x="4144963" y="0"/>
            <a:ext cx="3170237" cy="481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25731" name="Rectangle 3"/>
          <p:cNvSpPr>
            <a:spLocks noChangeArrowheads="1"/>
          </p:cNvSpPr>
          <p:nvPr/>
        </p:nvSpPr>
        <p:spPr bwMode="auto">
          <a:xfrm>
            <a:off x="4144963" y="9120188"/>
            <a:ext cx="3170237" cy="4810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6343" tIns="47326" rIns="96343" bIns="47326" anchor="b"/>
          <a:lstStyle/>
          <a:p>
            <a:pPr marL="0" marR="0" lvl="0" indent="0" algn="r" defTabSz="9731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th1" charset="0"/>
                <a:ea typeface="+mn-ea"/>
                <a:cs typeface="+mn-cs"/>
              </a:rPr>
              <a:t>2</a:t>
            </a:r>
          </a:p>
        </p:txBody>
      </p:sp>
      <p:sp>
        <p:nvSpPr>
          <p:cNvPr id="1225732" name="Rectangle 4"/>
          <p:cNvSpPr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25733" name="Rectangle 5"/>
          <p:cNvSpPr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2573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225735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14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826" name="Rectangle 2"/>
          <p:cNvSpPr>
            <a:spLocks noChangeArrowheads="1"/>
          </p:cNvSpPr>
          <p:nvPr/>
        </p:nvSpPr>
        <p:spPr bwMode="auto">
          <a:xfrm>
            <a:off x="4144963" y="0"/>
            <a:ext cx="3170237" cy="481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29827" name="Rectangle 3"/>
          <p:cNvSpPr>
            <a:spLocks noChangeArrowheads="1"/>
          </p:cNvSpPr>
          <p:nvPr/>
        </p:nvSpPr>
        <p:spPr bwMode="auto">
          <a:xfrm>
            <a:off x="4144963" y="9120188"/>
            <a:ext cx="3170237" cy="4810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6343" tIns="47326" rIns="96343" bIns="47326" anchor="b"/>
          <a:lstStyle/>
          <a:p>
            <a:pPr marL="0" marR="0" lvl="0" indent="0" algn="r" defTabSz="9731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th1" charset="0"/>
                <a:ea typeface="+mn-ea"/>
                <a:cs typeface="+mn-cs"/>
              </a:rPr>
              <a:t>2</a:t>
            </a:r>
          </a:p>
        </p:txBody>
      </p:sp>
      <p:sp>
        <p:nvSpPr>
          <p:cNvPr id="1229828" name="Rectangle 4"/>
          <p:cNvSpPr>
            <a:spLocks noChangeArrowheads="1"/>
          </p:cNvSpPr>
          <p:nvPr/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29829" name="Rectangle 5"/>
          <p:cNvSpPr>
            <a:spLocks noChangeArrowheads="1"/>
          </p:cNvSpPr>
          <p:nvPr/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2983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22983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63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F75B-FAC0-FE46-B1CA-9434474F785F}" type="datetimeFigureOut">
              <a:rPr lang="en-US" smtClean="0"/>
              <a:pPr/>
              <a:t>10/5/22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F06E-257C-E24F-BE50-7A5A7008B6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F75B-FAC0-FE46-B1CA-9434474F785F}" type="datetimeFigureOut">
              <a:rPr lang="en-US" smtClean="0"/>
              <a:pPr/>
              <a:t>10/5/22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F06E-257C-E24F-BE50-7A5A7008B6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F75B-FAC0-FE46-B1CA-9434474F785F}" type="datetimeFigureOut">
              <a:rPr lang="en-US" smtClean="0"/>
              <a:pPr/>
              <a:t>10/5/22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F06E-257C-E24F-BE50-7A5A7008B6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10/5/22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131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10/5/22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209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10/5/22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9209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10/5/22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0173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10/5/22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332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10/5/22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9860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10/5/22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9264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10/5/22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514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F75B-FAC0-FE46-B1CA-9434474F785F}" type="datetimeFigureOut">
              <a:rPr lang="en-US" smtClean="0"/>
              <a:pPr/>
              <a:t>10/5/22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F06E-257C-E24F-BE50-7A5A7008B6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10/5/22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236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10/5/22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1239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3F52-B865-F145-ABA4-AB8B9697422E}" type="datetimeFigureOut">
              <a:t>10/5/22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053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457200"/>
            <a:ext cx="7772400" cy="563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84834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84572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0986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63147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52833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82722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0881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F75B-FAC0-FE46-B1CA-9434474F785F}" type="datetimeFigureOut">
              <a:rPr lang="en-US" smtClean="0"/>
              <a:pPr/>
              <a:t>10/5/22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F06E-257C-E24F-BE50-7A5A7008B6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51133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10936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8945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83312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457200"/>
            <a:ext cx="19431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56769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73089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457200"/>
            <a:ext cx="7772400" cy="563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08315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68BBBB2-C3BC-C14D-8B2A-051F4388CAB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3E67EE2-6141-E54A-AD0F-AB44E98A158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6D1C034-087D-084B-BBF8-3E195EE648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5E19CC03-1020-D24B-9A4C-6A4886BB603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27257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FED2F64-D734-1E42-B1A3-7B8C01A2294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28141F2-8509-2B49-8C91-6F6805CEE6A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E44ADA5-7B59-AD4F-A4A2-1D4BB23C12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D9ECA8B3-6AA7-9547-BE3C-38ED9699BA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650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F75B-FAC0-FE46-B1CA-9434474F785F}" type="datetimeFigureOut">
              <a:rPr lang="en-US" smtClean="0"/>
              <a:pPr/>
              <a:t>10/5/22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F06E-257C-E24F-BE50-7A5A7008B6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F75B-FAC0-FE46-B1CA-9434474F785F}" type="datetimeFigureOut">
              <a:rPr lang="en-US" smtClean="0"/>
              <a:pPr/>
              <a:t>10/5/22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F06E-257C-E24F-BE50-7A5A7008B6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F75B-FAC0-FE46-B1CA-9434474F785F}" type="datetimeFigureOut">
              <a:rPr lang="en-US" smtClean="0"/>
              <a:pPr/>
              <a:t>10/5/22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F06E-257C-E24F-BE50-7A5A7008B6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F75B-FAC0-FE46-B1CA-9434474F785F}" type="datetimeFigureOut">
              <a:rPr lang="en-US" smtClean="0"/>
              <a:pPr/>
              <a:t>10/5/22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F06E-257C-E24F-BE50-7A5A7008B6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F75B-FAC0-FE46-B1CA-9434474F785F}" type="datetimeFigureOut">
              <a:rPr lang="en-US" smtClean="0"/>
              <a:pPr/>
              <a:t>10/5/22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F06E-257C-E24F-BE50-7A5A7008B6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F75B-FAC0-FE46-B1CA-9434474F785F}" type="datetimeFigureOut">
              <a:rPr lang="en-US" smtClean="0"/>
              <a:pPr/>
              <a:t>10/5/22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F06E-257C-E24F-BE50-7A5A7008B6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9F75B-FAC0-FE46-B1CA-9434474F785F}" type="datetimeFigureOut">
              <a:rPr lang="en-US" smtClean="0"/>
              <a:pPr/>
              <a:t>10/5/22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1F06E-257C-E24F-BE50-7A5A7008B65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53F52-B865-F145-ABA4-AB8B9697422E}" type="datetimeFigureOut">
              <a:t>10/5/22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8677E4-1653-7B44-9644-D52B7D438F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128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7772400" cy="1143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014709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8945ECDA-7BEC-A241-ADFB-9215946AE1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159C19F4-DF21-324D-89AC-96CC35E47E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69D84CFC-9474-F949-BB9F-D5295E44510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solidFill>
                  <a:srgbClr val="000000"/>
                </a:solidFill>
                <a:latin typeface="Arial" pitchFamily="-84" charset="0"/>
                <a:ea typeface="ＭＳ Ｐゴシック" pitchFamily="-84" charset="-128"/>
                <a:cs typeface="ＭＳ Ｐゴシック" pitchFamily="-8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85DCA7E6-5BA6-D64E-94FF-102405BEABE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solidFill>
                  <a:srgbClr val="000000"/>
                </a:solidFill>
                <a:latin typeface="Arial" pitchFamily="-84" charset="0"/>
                <a:ea typeface="ＭＳ Ｐゴシック" pitchFamily="-84" charset="-128"/>
                <a:cs typeface="ＭＳ Ｐゴシック" pitchFamily="-8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1657A112-41F9-3F4A-ADDE-363D6538450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solidFill>
                  <a:srgbClr val="000000"/>
                </a:solidFill>
              </a:defRPr>
            </a:lvl1pPr>
          </a:lstStyle>
          <a:p>
            <a:fld id="{9255A7E7-BBE6-B24B-B29A-9170FFB87AC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4087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3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19.emf"/><Relationship Id="rId5" Type="http://schemas.openxmlformats.org/officeDocument/2006/relationships/image" Target="../media/image16.e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13" Type="http://schemas.openxmlformats.org/officeDocument/2006/relationships/oleObject" Target="../embeddings/oleObject15.bin"/><Relationship Id="rId18" Type="http://schemas.openxmlformats.org/officeDocument/2006/relationships/image" Target="../media/image28.emf"/><Relationship Id="rId26" Type="http://schemas.openxmlformats.org/officeDocument/2006/relationships/image" Target="../media/image31.emf"/><Relationship Id="rId3" Type="http://schemas.openxmlformats.org/officeDocument/2006/relationships/oleObject" Target="../embeddings/oleObject10.bin"/><Relationship Id="rId21" Type="http://schemas.openxmlformats.org/officeDocument/2006/relationships/oleObject" Target="../embeddings/oleObject19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25.emf"/><Relationship Id="rId17" Type="http://schemas.openxmlformats.org/officeDocument/2006/relationships/oleObject" Target="../embeddings/oleObject17.bin"/><Relationship Id="rId25" Type="http://schemas.openxmlformats.org/officeDocument/2006/relationships/oleObject" Target="../embeddings/oleObject22.bin"/><Relationship Id="rId2" Type="http://schemas.openxmlformats.org/officeDocument/2006/relationships/slideLayout" Target="../slideLayouts/slideLayout30.xml"/><Relationship Id="rId16" Type="http://schemas.openxmlformats.org/officeDocument/2006/relationships/image" Target="../media/image27.emf"/><Relationship Id="rId20" Type="http://schemas.openxmlformats.org/officeDocument/2006/relationships/image" Target="../media/image29.e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22.emf"/><Relationship Id="rId11" Type="http://schemas.openxmlformats.org/officeDocument/2006/relationships/oleObject" Target="../embeddings/oleObject14.bin"/><Relationship Id="rId24" Type="http://schemas.openxmlformats.org/officeDocument/2006/relationships/oleObject" Target="../embeddings/oleObject21.bin"/><Relationship Id="rId5" Type="http://schemas.openxmlformats.org/officeDocument/2006/relationships/oleObject" Target="../embeddings/oleObject11.bin"/><Relationship Id="rId15" Type="http://schemas.openxmlformats.org/officeDocument/2006/relationships/oleObject" Target="../embeddings/oleObject16.bin"/><Relationship Id="rId23" Type="http://schemas.openxmlformats.org/officeDocument/2006/relationships/oleObject" Target="../embeddings/oleObject20.bin"/><Relationship Id="rId28" Type="http://schemas.openxmlformats.org/officeDocument/2006/relationships/image" Target="../media/image32.emf"/><Relationship Id="rId10" Type="http://schemas.openxmlformats.org/officeDocument/2006/relationships/image" Target="../media/image24.emf"/><Relationship Id="rId19" Type="http://schemas.openxmlformats.org/officeDocument/2006/relationships/oleObject" Target="../embeddings/oleObject18.bin"/><Relationship Id="rId4" Type="http://schemas.openxmlformats.org/officeDocument/2006/relationships/image" Target="../media/image21.emf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26.emf"/><Relationship Id="rId22" Type="http://schemas.openxmlformats.org/officeDocument/2006/relationships/image" Target="../media/image30.emf"/><Relationship Id="rId27" Type="http://schemas.openxmlformats.org/officeDocument/2006/relationships/oleObject" Target="../embeddings/oleObject23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75/MWR-D-16-0483.1" TargetMode="External"/><Relationship Id="rId2" Type="http://schemas.openxmlformats.org/officeDocument/2006/relationships/hyperlink" Target="https://journals.ametsoc.org/doi/abs/10.1175/MWR-D-16-0483.1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3AB72-B043-1548-99E2-9E534BEC3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Conservation equations: we really really love ‘</a:t>
            </a:r>
            <a:r>
              <a:rPr lang="en-US" dirty="0" err="1">
                <a:solidFill>
                  <a:schemeClr val="bg2"/>
                </a:solidFill>
              </a:rPr>
              <a:t>em</a:t>
            </a:r>
            <a:r>
              <a:rPr lang="en-US" dirty="0">
                <a:solidFill>
                  <a:schemeClr val="bg2"/>
                </a:solidFill>
              </a:rPr>
              <a:t>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F11D8-9F2E-E343-B256-C008F3C89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3665483" cy="4114800"/>
          </a:xfrm>
        </p:spPr>
        <p:txBody>
          <a:bodyPr/>
          <a:lstStyle/>
          <a:p>
            <a:r>
              <a:rPr lang="en-US" sz="2000" dirty="0">
                <a:solidFill>
                  <a:schemeClr val="bg2"/>
                </a:solidFill>
              </a:rPr>
              <a:t>For momentum: lots of massaging to beat RHS terms down</a:t>
            </a:r>
          </a:p>
          <a:p>
            <a:endParaRPr lang="en-US" sz="2000" dirty="0">
              <a:solidFill>
                <a:schemeClr val="bg2"/>
              </a:solidFill>
            </a:endParaRPr>
          </a:p>
          <a:p>
            <a:r>
              <a:rPr lang="en-US" sz="2000" dirty="0">
                <a:solidFill>
                  <a:schemeClr val="bg2"/>
                </a:solidFill>
              </a:rPr>
              <a:t>For ‘warmth’: have to account for compression &amp; expansion (adiabatic </a:t>
            </a:r>
            <a:r>
              <a:rPr lang="en-US" sz="2000" dirty="0">
                <a:solidFill>
                  <a:schemeClr val="bg1"/>
                </a:solidFill>
              </a:rPr>
              <a:t>Temperature warming/cooling </a:t>
            </a:r>
            <a:r>
              <a:rPr lang="en-US" sz="2000" dirty="0">
                <a:solidFill>
                  <a:schemeClr val="bg2"/>
                </a:solidFill>
              </a:rPr>
              <a:t>in the absence of actual diabatic or latent </a:t>
            </a:r>
            <a:r>
              <a:rPr lang="en-US" sz="2000" i="1" dirty="0">
                <a:solidFill>
                  <a:srgbClr val="FF0000"/>
                </a:solidFill>
              </a:rPr>
              <a:t>heating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CC6476-05C9-3541-9050-22B1163F3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180" y="1692166"/>
            <a:ext cx="4147219" cy="516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89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496957"/>
          </a:xfrm>
        </p:spPr>
        <p:txBody>
          <a:bodyPr>
            <a:normAutofit fontScale="90000"/>
          </a:bodyPr>
          <a:lstStyle/>
          <a:p>
            <a:r>
              <a:rPr lang="en-US" sz="3600" b="1" u="sng" dirty="0"/>
              <a:t>Conservation of absolute vorticity: how?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062" y="496957"/>
            <a:ext cx="8728076" cy="3714435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When air moves north or south, it tends to </a:t>
            </a:r>
            <a:r>
              <a:rPr lang="en-US" sz="2000" i="1" dirty="0"/>
              <a:t>conserve</a:t>
            </a:r>
            <a:r>
              <a:rPr lang="en-US" sz="2000" dirty="0"/>
              <a:t> its absolute vorticity -- or in other words it </a:t>
            </a:r>
            <a:r>
              <a:rPr lang="en-US" sz="2000" i="1" dirty="0">
                <a:solidFill>
                  <a:srgbClr val="FF0000"/>
                </a:solidFill>
              </a:rPr>
              <a:t>converts planetary to relative vorticity</a:t>
            </a:r>
            <a:r>
              <a:rPr lang="en-US" sz="2000" dirty="0"/>
              <a:t>. How? </a:t>
            </a:r>
          </a:p>
          <a:p>
            <a:pPr marL="914400" lvl="1" indent="-514350"/>
            <a:endParaRPr lang="en-US" sz="1800" dirty="0"/>
          </a:p>
          <a:p>
            <a:pPr marL="914400" lvl="1" indent="-514350"/>
            <a:r>
              <a:rPr lang="en-US" sz="1800" dirty="0"/>
              <a:t>Consider equatorward motion of a disc of fluid. </a:t>
            </a:r>
          </a:p>
          <a:p>
            <a:pPr marL="914400" lvl="1" indent="-514350"/>
            <a:r>
              <a:rPr lang="en-US" sz="1800" dirty="0"/>
              <a:t>The initially high f = </a:t>
            </a:r>
            <a:r>
              <a:rPr lang="en-US" sz="1800" dirty="0" err="1">
                <a:latin typeface="Symbol" pitchFamily="18" charset="2"/>
              </a:rPr>
              <a:t>z</a:t>
            </a:r>
            <a:r>
              <a:rPr lang="en-US" sz="1800" baseline="-25000" dirty="0" err="1">
                <a:solidFill>
                  <a:srgbClr val="FF0000"/>
                </a:solidFill>
              </a:rPr>
              <a:t>plan</a:t>
            </a:r>
            <a:r>
              <a:rPr lang="en-US" sz="1800" dirty="0"/>
              <a:t> is converted to </a:t>
            </a:r>
            <a:r>
              <a:rPr lang="en-US" sz="1800" dirty="0" err="1">
                <a:latin typeface="Symbol" pitchFamily="18" charset="2"/>
              </a:rPr>
              <a:t>z</a:t>
            </a:r>
            <a:r>
              <a:rPr lang="en-US" sz="1800" baseline="-25000" dirty="0" err="1">
                <a:solidFill>
                  <a:srgbClr val="FF0000"/>
                </a:solidFill>
              </a:rPr>
              <a:t>rel</a:t>
            </a:r>
            <a:r>
              <a:rPr lang="en-US" sz="1800" dirty="0"/>
              <a:t>. How? </a:t>
            </a:r>
          </a:p>
          <a:p>
            <a:pPr marL="914400" lvl="1" indent="-514350"/>
            <a:endParaRPr lang="en-US" sz="1800" dirty="0"/>
          </a:p>
          <a:p>
            <a:pPr marL="914400" lvl="1" indent="-514350"/>
            <a:r>
              <a:rPr lang="en-US" sz="1800" dirty="0"/>
              <a:t>Physically, the </a:t>
            </a:r>
            <a:r>
              <a:rPr lang="en-US" sz="1800" dirty="0">
                <a:highlight>
                  <a:srgbClr val="FFFF00"/>
                </a:highlight>
              </a:rPr>
              <a:t>Coriolis </a:t>
            </a:r>
            <a:r>
              <a:rPr lang="en-US" sz="1800" b="1" dirty="0">
                <a:highlight>
                  <a:srgbClr val="FFFF00"/>
                </a:highlight>
              </a:rPr>
              <a:t>force</a:t>
            </a:r>
            <a:r>
              <a:rPr lang="en-US" sz="1800" b="1" dirty="0"/>
              <a:t> </a:t>
            </a:r>
            <a:r>
              <a:rPr lang="en-US" sz="1800" i="1" dirty="0" err="1">
                <a:highlight>
                  <a:srgbClr val="FFFF00"/>
                </a:highlight>
              </a:rPr>
              <a:t>fv</a:t>
            </a:r>
            <a:r>
              <a:rPr lang="en-US" sz="1800" dirty="0">
                <a:highlight>
                  <a:srgbClr val="FFFF00"/>
                </a:highlight>
              </a:rPr>
              <a:t> </a:t>
            </a:r>
            <a:r>
              <a:rPr lang="en-US" sz="1800" dirty="0"/>
              <a:t>is a little bit stronger on its poleward edge (where f is bigger) than on its equatorward edge. This imparts a cyclonic </a:t>
            </a:r>
            <a:r>
              <a:rPr lang="en-US" sz="1800" i="1" dirty="0"/>
              <a:t>torque</a:t>
            </a:r>
            <a:r>
              <a:rPr lang="en-US" sz="1800" dirty="0"/>
              <a:t> on the disk of fluid as it moves southward.</a:t>
            </a:r>
          </a:p>
          <a:p>
            <a:pPr marL="914400" lvl="1" indent="-514350"/>
            <a:endParaRPr lang="en-US" sz="1800" dirty="0"/>
          </a:p>
          <a:p>
            <a:pPr marL="914400" lvl="1" indent="-514350"/>
            <a:endParaRPr lang="en-US" sz="1800" dirty="0"/>
          </a:p>
          <a:p>
            <a:pPr marL="400050" lvl="1" indent="0">
              <a:buNone/>
            </a:pPr>
            <a:endParaRPr lang="en-US" sz="18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0" y="3459639"/>
            <a:ext cx="7450141" cy="3375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4"/>
            </a:pPr>
            <a:endParaRPr lang="en-US" sz="18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4949182" y="3927703"/>
            <a:ext cx="1595967" cy="2221960"/>
            <a:chOff x="6960131" y="917071"/>
            <a:chExt cx="1726669" cy="2447889"/>
          </a:xfrm>
        </p:grpSpPr>
        <p:sp>
          <p:nvSpPr>
            <p:cNvPr id="13" name="Oval 12"/>
            <p:cNvSpPr/>
            <p:nvPr/>
          </p:nvSpPr>
          <p:spPr>
            <a:xfrm>
              <a:off x="7247467" y="1143000"/>
              <a:ext cx="1439333" cy="13758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6960131" y="1830917"/>
              <a:ext cx="288924" cy="872583"/>
              <a:chOff x="6960131" y="1830917"/>
              <a:chExt cx="288924" cy="1449916"/>
            </a:xfrm>
          </p:grpSpPr>
          <p:cxnSp>
            <p:nvCxnSpPr>
              <p:cNvPr id="28" name="Straight Arrow Connector 27"/>
              <p:cNvCxnSpPr>
                <a:stCxn id="13" idx="2"/>
              </p:cNvCxnSpPr>
              <p:nvPr/>
            </p:nvCxnSpPr>
            <p:spPr>
              <a:xfrm rot="10800000" flipV="1">
                <a:off x="7247467" y="1830917"/>
                <a:ext cx="1588" cy="1449916"/>
              </a:xfrm>
              <a:prstGeom prst="straightConnector1">
                <a:avLst/>
              </a:prstGeom>
              <a:ln w="571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/>
              <p:cNvSpPr txBox="1"/>
              <p:nvPr/>
            </p:nvSpPr>
            <p:spPr>
              <a:xfrm>
                <a:off x="6960131" y="2334169"/>
                <a:ext cx="288924" cy="613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rgbClr val="FF0000"/>
                    </a:solidFill>
                  </a:rPr>
                  <a:t>v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8397876" y="1830917"/>
              <a:ext cx="288924" cy="872583"/>
              <a:chOff x="6960131" y="1830917"/>
              <a:chExt cx="288924" cy="1449916"/>
            </a:xfrm>
          </p:grpSpPr>
          <p:cxnSp>
            <p:nvCxnSpPr>
              <p:cNvPr id="26" name="Straight Arrow Connector 25"/>
              <p:cNvCxnSpPr/>
              <p:nvPr/>
            </p:nvCxnSpPr>
            <p:spPr>
              <a:xfrm rot="10800000" flipV="1">
                <a:off x="7247467" y="1830917"/>
                <a:ext cx="1588" cy="1449916"/>
              </a:xfrm>
              <a:prstGeom prst="straightConnector1">
                <a:avLst/>
              </a:prstGeom>
              <a:ln w="571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6960131" y="2334169"/>
                <a:ext cx="288924" cy="613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rgbClr val="FF0000"/>
                    </a:solidFill>
                  </a:rPr>
                  <a:t>v</a:t>
                </a:r>
              </a:p>
            </p:txBody>
          </p:sp>
        </p:grpSp>
        <p:sp>
          <p:nvSpPr>
            <p:cNvPr id="16" name="Cube 15"/>
            <p:cNvSpPr/>
            <p:nvPr/>
          </p:nvSpPr>
          <p:spPr>
            <a:xfrm>
              <a:off x="7872414" y="2311929"/>
              <a:ext cx="308504" cy="286278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Left Arrow 16"/>
            <p:cNvSpPr/>
            <p:nvPr/>
          </p:nvSpPr>
          <p:spPr>
            <a:xfrm>
              <a:off x="7408334" y="2206099"/>
              <a:ext cx="516995" cy="524572"/>
            </a:xfrm>
            <a:prstGeom prst="leftArrow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err="1">
                  <a:solidFill>
                    <a:srgbClr val="008000"/>
                  </a:solidFill>
                </a:rPr>
                <a:t>fv</a:t>
              </a:r>
              <a:endParaRPr lang="en-US" sz="1200" b="1" dirty="0">
                <a:solidFill>
                  <a:srgbClr val="008000"/>
                </a:solidFill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7733241" y="2492377"/>
              <a:ext cx="288924" cy="872583"/>
              <a:chOff x="6960131" y="1830917"/>
              <a:chExt cx="288924" cy="1449916"/>
            </a:xfrm>
          </p:grpSpPr>
          <p:cxnSp>
            <p:nvCxnSpPr>
              <p:cNvPr id="24" name="Straight Arrow Connector 23"/>
              <p:cNvCxnSpPr/>
              <p:nvPr/>
            </p:nvCxnSpPr>
            <p:spPr>
              <a:xfrm rot="10800000" flipV="1">
                <a:off x="7247467" y="1830917"/>
                <a:ext cx="1588" cy="1449916"/>
              </a:xfrm>
              <a:prstGeom prst="straightConnector1">
                <a:avLst/>
              </a:prstGeom>
              <a:ln w="571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/>
              <p:cNvSpPr txBox="1"/>
              <p:nvPr/>
            </p:nvSpPr>
            <p:spPr>
              <a:xfrm>
                <a:off x="6960131" y="2334169"/>
                <a:ext cx="288924" cy="613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rgbClr val="FF0000"/>
                    </a:solidFill>
                  </a:rPr>
                  <a:t>v</a:t>
                </a:r>
              </a:p>
            </p:txBody>
          </p:sp>
        </p:grpSp>
        <p:sp>
          <p:nvSpPr>
            <p:cNvPr id="19" name="Cube 18"/>
            <p:cNvSpPr/>
            <p:nvPr/>
          </p:nvSpPr>
          <p:spPr>
            <a:xfrm>
              <a:off x="7781660" y="1022901"/>
              <a:ext cx="308504" cy="286278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Left Arrow 19"/>
            <p:cNvSpPr/>
            <p:nvPr/>
          </p:nvSpPr>
          <p:spPr>
            <a:xfrm>
              <a:off x="7090833" y="917071"/>
              <a:ext cx="743743" cy="524572"/>
            </a:xfrm>
            <a:prstGeom prst="leftArrow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solidFill>
                    <a:srgbClr val="008000"/>
                  </a:solidFill>
                </a:rPr>
                <a:t>fv</a:t>
              </a:r>
              <a:endParaRPr lang="en-US" b="1" dirty="0">
                <a:solidFill>
                  <a:srgbClr val="008000"/>
                </a:solidFill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642487" y="1203349"/>
              <a:ext cx="288924" cy="872583"/>
              <a:chOff x="6960131" y="1830917"/>
              <a:chExt cx="288924" cy="1449916"/>
            </a:xfrm>
          </p:grpSpPr>
          <p:cxnSp>
            <p:nvCxnSpPr>
              <p:cNvPr id="22" name="Straight Arrow Connector 21"/>
              <p:cNvCxnSpPr/>
              <p:nvPr/>
            </p:nvCxnSpPr>
            <p:spPr>
              <a:xfrm rot="10800000" flipV="1">
                <a:off x="7247467" y="1830917"/>
                <a:ext cx="1588" cy="1449916"/>
              </a:xfrm>
              <a:prstGeom prst="straightConnector1">
                <a:avLst/>
              </a:prstGeom>
              <a:ln w="571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>
                <a:off x="6960131" y="2334169"/>
                <a:ext cx="288924" cy="613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rgbClr val="FF0000"/>
                    </a:solidFill>
                  </a:rPr>
                  <a:t>v</a:t>
                </a: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EEBEBA1-4346-C843-A24B-E7EF84E9F878}"/>
              </a:ext>
            </a:extLst>
          </p:cNvPr>
          <p:cNvSpPr txBox="1"/>
          <p:nvPr/>
        </p:nvSpPr>
        <p:spPr>
          <a:xfrm>
            <a:off x="115910" y="4765183"/>
            <a:ext cx="49146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All v winds the same, as the disk </a:t>
            </a:r>
          </a:p>
          <a:p>
            <a:pPr algn="r"/>
            <a:r>
              <a:rPr lang="en-US" sz="2000" dirty="0"/>
              <a:t>moves southward as a unit </a:t>
            </a:r>
            <a:r>
              <a:rPr lang="en-US" sz="2000" dirty="0">
                <a:sym typeface="Wingdings" pitchFamily="2" charset="2"/>
              </a:rPr>
              <a:t></a:t>
            </a:r>
          </a:p>
          <a:p>
            <a:pPr algn="r"/>
            <a:endParaRPr lang="en-US" sz="2000" dirty="0">
              <a:sym typeface="Wingdings" pitchFamily="2" charset="2"/>
            </a:endParaRPr>
          </a:p>
          <a:p>
            <a:pPr algn="r"/>
            <a:endParaRPr lang="en-US" dirty="0">
              <a:sym typeface="Wingdings" pitchFamily="2" charset="2"/>
            </a:endParaRPr>
          </a:p>
          <a:p>
            <a:pPr algn="r"/>
            <a:r>
              <a:rPr lang="en-US" dirty="0">
                <a:sym typeface="Wingdings" pitchFamily="2" charset="2"/>
              </a:rPr>
              <a:t>(an eastward PGF must balance the </a:t>
            </a:r>
            <a:r>
              <a:rPr lang="en-US" i="1" dirty="0">
                <a:sym typeface="Wingdings" pitchFamily="2" charset="2"/>
              </a:rPr>
              <a:t>mean</a:t>
            </a:r>
            <a:r>
              <a:rPr lang="en-US" dirty="0">
                <a:sym typeface="Wingdings" pitchFamily="2" charset="2"/>
              </a:rPr>
              <a:t> Coriolis force, to keep the air flowing southward)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641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u="sng" dirty="0"/>
              <a:t>Relative, planetary, and absolute vorticity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8237"/>
            <a:ext cx="8476938" cy="5919763"/>
          </a:xfrm>
        </p:spPr>
        <p:txBody>
          <a:bodyPr>
            <a:noAutofit/>
          </a:bodyPr>
          <a:lstStyle/>
          <a:p>
            <a:pPr marL="914400" lvl="1" indent="-514350"/>
            <a:endParaRPr lang="en-US" sz="2400" dirty="0"/>
          </a:p>
          <a:p>
            <a:pPr marL="914400" lvl="1" indent="-514350"/>
            <a:r>
              <a:rPr lang="en-US" sz="2400" dirty="0"/>
              <a:t>absolute = (relative + planetary):  </a:t>
            </a:r>
            <a:r>
              <a:rPr lang="en-US" sz="2400" dirty="0" err="1">
                <a:latin typeface="Symbol" pitchFamily="18" charset="2"/>
              </a:rPr>
              <a:t>z</a:t>
            </a:r>
            <a:r>
              <a:rPr lang="en-US" sz="2400" baseline="-25000" dirty="0" err="1">
                <a:solidFill>
                  <a:srgbClr val="FF0000"/>
                </a:solidFill>
              </a:rPr>
              <a:t>abs</a:t>
            </a:r>
            <a:r>
              <a:rPr lang="en-US" sz="2400" dirty="0"/>
              <a:t>= </a:t>
            </a:r>
            <a:r>
              <a:rPr lang="en-US" sz="2400" dirty="0" err="1">
                <a:latin typeface="Symbol" pitchFamily="18" charset="2"/>
              </a:rPr>
              <a:t>z</a:t>
            </a:r>
            <a:r>
              <a:rPr lang="en-US" sz="2400" baseline="-25000" dirty="0" err="1">
                <a:solidFill>
                  <a:srgbClr val="FF0000"/>
                </a:solidFill>
              </a:rPr>
              <a:t>rel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+  </a:t>
            </a:r>
            <a:r>
              <a:rPr lang="en-US" sz="2400" dirty="0" err="1">
                <a:latin typeface="Symbol" pitchFamily="18" charset="2"/>
              </a:rPr>
              <a:t>z</a:t>
            </a:r>
            <a:r>
              <a:rPr lang="en-US" sz="2400" baseline="-25000" dirty="0" err="1">
                <a:solidFill>
                  <a:srgbClr val="FF0000"/>
                </a:solidFill>
              </a:rPr>
              <a:t>plan</a:t>
            </a:r>
            <a:endParaRPr lang="en-US" sz="2400" baseline="-25000" dirty="0">
              <a:solidFill>
                <a:srgbClr val="FF0000"/>
              </a:solidFill>
            </a:endParaRPr>
          </a:p>
          <a:p>
            <a:pPr marL="914400" lvl="1" indent="-514350"/>
            <a:endParaRPr lang="en-US" sz="2400" dirty="0"/>
          </a:p>
          <a:p>
            <a:pPr marL="914400" lvl="1" indent="-514350"/>
            <a:r>
              <a:rPr lang="en-US" sz="2400" dirty="0"/>
              <a:t>planetary vorticity </a:t>
            </a:r>
            <a:r>
              <a:rPr lang="en-US" sz="2400" dirty="0" err="1">
                <a:latin typeface="Symbol" pitchFamily="18" charset="2"/>
              </a:rPr>
              <a:t>z</a:t>
            </a:r>
            <a:r>
              <a:rPr lang="en-US" sz="2400" baseline="-25000" dirty="0" err="1">
                <a:solidFill>
                  <a:srgbClr val="FF0000"/>
                </a:solidFill>
              </a:rPr>
              <a:t>plan</a:t>
            </a:r>
            <a:r>
              <a:rPr lang="en-US" sz="2400" dirty="0"/>
              <a:t> = f     (aka the “Coriolis parameter”) </a:t>
            </a:r>
          </a:p>
          <a:p>
            <a:pPr marL="914400" lvl="1" indent="-514350"/>
            <a:endParaRPr lang="en-US" sz="2400" dirty="0"/>
          </a:p>
          <a:p>
            <a:pPr marL="914400" lvl="1" indent="-514350"/>
            <a:r>
              <a:rPr lang="en-US" sz="2400" dirty="0"/>
              <a:t>f = 2</a:t>
            </a:r>
            <a:r>
              <a:rPr lang="en-US" sz="2400" dirty="0">
                <a:latin typeface="Symbol" pitchFamily="18" charset="2"/>
              </a:rPr>
              <a:t>W</a:t>
            </a:r>
            <a:r>
              <a:rPr lang="en-US" sz="2400" dirty="0"/>
              <a:t> </a:t>
            </a:r>
            <a:r>
              <a:rPr lang="en-US" sz="2400" dirty="0" err="1"/>
              <a:t>cos</a:t>
            </a:r>
            <a:r>
              <a:rPr lang="en-US" sz="2400" dirty="0"/>
              <a:t>(</a:t>
            </a:r>
            <a:r>
              <a:rPr lang="en-US" sz="2400" dirty="0">
                <a:latin typeface="Symbol" pitchFamily="18" charset="2"/>
              </a:rPr>
              <a:t>latitude</a:t>
            </a:r>
            <a:r>
              <a:rPr lang="en-US" sz="2400" dirty="0"/>
              <a:t>) </a:t>
            </a:r>
          </a:p>
          <a:p>
            <a:pPr marL="914400" lvl="1" indent="-514350"/>
            <a:endParaRPr lang="en-US" sz="2400" dirty="0"/>
          </a:p>
          <a:p>
            <a:pPr marL="914400" lvl="1" indent="-514350"/>
            <a:r>
              <a:rPr lang="en-US" sz="2400" dirty="0">
                <a:latin typeface="Symbol" pitchFamily="18" charset="2"/>
              </a:rPr>
              <a:t> W</a:t>
            </a:r>
            <a:r>
              <a:rPr lang="en-US" sz="2400" dirty="0"/>
              <a:t> = (2π radians)/(1 day)  since the Earth turns once a day</a:t>
            </a:r>
          </a:p>
          <a:p>
            <a:pPr marL="914400" lvl="1" indent="-514350"/>
            <a:endParaRPr lang="en-US" sz="2400" dirty="0"/>
          </a:p>
          <a:p>
            <a:pPr marL="914400" lvl="1" indent="-514350"/>
            <a:r>
              <a:rPr lang="en-US" sz="2400" dirty="0"/>
              <a:t>At 40N, f = 10</a:t>
            </a:r>
            <a:r>
              <a:rPr lang="en-US" sz="2400" baseline="30000" dirty="0"/>
              <a:t>-4</a:t>
            </a:r>
            <a:r>
              <a:rPr lang="en-US" sz="2400" dirty="0"/>
              <a:t> s</a:t>
            </a:r>
            <a:r>
              <a:rPr lang="en-US" sz="2400" baseline="30000" dirty="0"/>
              <a:t>-1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83183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02" name="Rectangle 2"/>
          <p:cNvSpPr>
            <a:spLocks noChangeArrowheads="1"/>
          </p:cNvSpPr>
          <p:nvPr/>
        </p:nvSpPr>
        <p:spPr bwMode="auto">
          <a:xfrm>
            <a:off x="-76200" y="-76200"/>
            <a:ext cx="9144000" cy="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77603" name="Text Box 3"/>
          <p:cNvSpPr txBox="1">
            <a:spLocks noChangeArrowheads="1"/>
          </p:cNvSpPr>
          <p:nvPr/>
        </p:nvSpPr>
        <p:spPr bwMode="auto">
          <a:xfrm>
            <a:off x="216794" y="705118"/>
            <a:ext cx="8763000" cy="212365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Consider a simple westerly flow (constant value of U)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Sinusoidal wave pattern in v is superimposed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000000"/>
                </a:solidFill>
                <a:latin typeface="Arial"/>
              </a:rPr>
              <a:t>Wave assumed to propagate eastward at </a:t>
            </a:r>
            <a:r>
              <a:rPr lang="en-US" sz="2400" i="1" dirty="0">
                <a:solidFill>
                  <a:srgbClr val="000000"/>
                </a:solidFill>
                <a:latin typeface="Arial"/>
              </a:rPr>
              <a:t>phase speed </a:t>
            </a:r>
            <a:r>
              <a:rPr lang="en-US" sz="2400" dirty="0">
                <a:solidFill>
                  <a:srgbClr val="000000"/>
                </a:solidFill>
                <a:latin typeface="Arial"/>
              </a:rPr>
              <a:t>c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77604" name="Rectangle 4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04800" y="3810000"/>
            <a:ext cx="7924800" cy="2874963"/>
            <a:chOff x="1872" y="3888"/>
            <a:chExt cx="8208" cy="4528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1872" y="3888"/>
              <a:ext cx="8208" cy="2258"/>
              <a:chOff x="1728" y="7362"/>
              <a:chExt cx="8208" cy="2258"/>
            </a:xfrm>
          </p:grpSpPr>
          <p:sp>
            <p:nvSpPr>
              <p:cNvPr id="1177607" name="Freeform 7"/>
              <p:cNvSpPr>
                <a:spLocks/>
              </p:cNvSpPr>
              <p:nvPr/>
            </p:nvSpPr>
            <p:spPr bwMode="auto">
              <a:xfrm>
                <a:off x="1728" y="7938"/>
                <a:ext cx="8208" cy="1682"/>
              </a:xfrm>
              <a:custGeom>
                <a:avLst/>
                <a:gdLst/>
                <a:ahLst/>
                <a:cxnLst>
                  <a:cxn ang="0">
                    <a:pos x="0" y="768"/>
                  </a:cxn>
                  <a:cxn ang="0">
                    <a:pos x="288" y="480"/>
                  </a:cxn>
                  <a:cxn ang="0">
                    <a:pos x="720" y="192"/>
                  </a:cxn>
                  <a:cxn ang="0">
                    <a:pos x="1152" y="48"/>
                  </a:cxn>
                  <a:cxn ang="0">
                    <a:pos x="1440" y="48"/>
                  </a:cxn>
                  <a:cxn ang="0">
                    <a:pos x="1872" y="192"/>
                  </a:cxn>
                  <a:cxn ang="0">
                    <a:pos x="2304" y="480"/>
                  </a:cxn>
                  <a:cxn ang="0">
                    <a:pos x="2592" y="768"/>
                  </a:cxn>
                  <a:cxn ang="0">
                    <a:pos x="2880" y="1056"/>
                  </a:cxn>
                  <a:cxn ang="0">
                    <a:pos x="3168" y="1344"/>
                  </a:cxn>
                  <a:cxn ang="0">
                    <a:pos x="3627" y="1629"/>
                  </a:cxn>
                  <a:cxn ang="0">
                    <a:pos x="4137" y="1659"/>
                  </a:cxn>
                  <a:cxn ang="0">
                    <a:pos x="4608" y="1488"/>
                  </a:cxn>
                  <a:cxn ang="0">
                    <a:pos x="5040" y="1056"/>
                  </a:cxn>
                  <a:cxn ang="0">
                    <a:pos x="5328" y="768"/>
                  </a:cxn>
                  <a:cxn ang="0">
                    <a:pos x="5760" y="336"/>
                  </a:cxn>
                  <a:cxn ang="0">
                    <a:pos x="6336" y="48"/>
                  </a:cxn>
                  <a:cxn ang="0">
                    <a:pos x="6768" y="48"/>
                  </a:cxn>
                  <a:cxn ang="0">
                    <a:pos x="7197" y="279"/>
                  </a:cxn>
                  <a:cxn ang="0">
                    <a:pos x="7632" y="768"/>
                  </a:cxn>
                  <a:cxn ang="0">
                    <a:pos x="7902" y="1119"/>
                  </a:cxn>
                  <a:cxn ang="0">
                    <a:pos x="8208" y="1344"/>
                  </a:cxn>
                </a:cxnLst>
                <a:rect l="0" t="0" r="r" b="b"/>
                <a:pathLst>
                  <a:path w="8208" h="1682">
                    <a:moveTo>
                      <a:pt x="0" y="768"/>
                    </a:moveTo>
                    <a:cubicBezTo>
                      <a:pt x="84" y="672"/>
                      <a:pt x="168" y="576"/>
                      <a:pt x="288" y="480"/>
                    </a:cubicBezTo>
                    <a:cubicBezTo>
                      <a:pt x="408" y="384"/>
                      <a:pt x="576" y="264"/>
                      <a:pt x="720" y="192"/>
                    </a:cubicBezTo>
                    <a:cubicBezTo>
                      <a:pt x="864" y="120"/>
                      <a:pt x="1032" y="72"/>
                      <a:pt x="1152" y="48"/>
                    </a:cubicBezTo>
                    <a:cubicBezTo>
                      <a:pt x="1272" y="24"/>
                      <a:pt x="1320" y="24"/>
                      <a:pt x="1440" y="48"/>
                    </a:cubicBezTo>
                    <a:cubicBezTo>
                      <a:pt x="1560" y="72"/>
                      <a:pt x="1728" y="120"/>
                      <a:pt x="1872" y="192"/>
                    </a:cubicBezTo>
                    <a:cubicBezTo>
                      <a:pt x="2016" y="264"/>
                      <a:pt x="2184" y="384"/>
                      <a:pt x="2304" y="480"/>
                    </a:cubicBezTo>
                    <a:cubicBezTo>
                      <a:pt x="2424" y="576"/>
                      <a:pt x="2496" y="672"/>
                      <a:pt x="2592" y="768"/>
                    </a:cubicBezTo>
                    <a:cubicBezTo>
                      <a:pt x="2688" y="864"/>
                      <a:pt x="2784" y="960"/>
                      <a:pt x="2880" y="1056"/>
                    </a:cubicBezTo>
                    <a:cubicBezTo>
                      <a:pt x="2976" y="1152"/>
                      <a:pt x="3043" y="1248"/>
                      <a:pt x="3168" y="1344"/>
                    </a:cubicBezTo>
                    <a:cubicBezTo>
                      <a:pt x="3293" y="1440"/>
                      <a:pt x="3466" y="1577"/>
                      <a:pt x="3627" y="1629"/>
                    </a:cubicBezTo>
                    <a:cubicBezTo>
                      <a:pt x="3788" y="1681"/>
                      <a:pt x="3974" y="1682"/>
                      <a:pt x="4137" y="1659"/>
                    </a:cubicBezTo>
                    <a:cubicBezTo>
                      <a:pt x="4300" y="1636"/>
                      <a:pt x="4458" y="1588"/>
                      <a:pt x="4608" y="1488"/>
                    </a:cubicBezTo>
                    <a:cubicBezTo>
                      <a:pt x="4758" y="1388"/>
                      <a:pt x="4920" y="1176"/>
                      <a:pt x="5040" y="1056"/>
                    </a:cubicBezTo>
                    <a:cubicBezTo>
                      <a:pt x="5160" y="936"/>
                      <a:pt x="5208" y="888"/>
                      <a:pt x="5328" y="768"/>
                    </a:cubicBezTo>
                    <a:cubicBezTo>
                      <a:pt x="5448" y="648"/>
                      <a:pt x="5592" y="456"/>
                      <a:pt x="5760" y="336"/>
                    </a:cubicBezTo>
                    <a:cubicBezTo>
                      <a:pt x="5928" y="216"/>
                      <a:pt x="6168" y="96"/>
                      <a:pt x="6336" y="48"/>
                    </a:cubicBezTo>
                    <a:cubicBezTo>
                      <a:pt x="6504" y="0"/>
                      <a:pt x="6625" y="10"/>
                      <a:pt x="6768" y="48"/>
                    </a:cubicBezTo>
                    <a:cubicBezTo>
                      <a:pt x="6911" y="86"/>
                      <a:pt x="7053" y="159"/>
                      <a:pt x="7197" y="279"/>
                    </a:cubicBezTo>
                    <a:cubicBezTo>
                      <a:pt x="7341" y="399"/>
                      <a:pt x="7514" y="628"/>
                      <a:pt x="7632" y="768"/>
                    </a:cubicBezTo>
                    <a:cubicBezTo>
                      <a:pt x="7750" y="908"/>
                      <a:pt x="7806" y="1023"/>
                      <a:pt x="7902" y="1119"/>
                    </a:cubicBezTo>
                    <a:cubicBezTo>
                      <a:pt x="7998" y="1215"/>
                      <a:pt x="8145" y="1297"/>
                      <a:pt x="8208" y="1344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77608" name="Freeform 8"/>
              <p:cNvSpPr>
                <a:spLocks/>
              </p:cNvSpPr>
              <p:nvPr/>
            </p:nvSpPr>
            <p:spPr bwMode="auto">
              <a:xfrm>
                <a:off x="1728" y="7362"/>
                <a:ext cx="8208" cy="1682"/>
              </a:xfrm>
              <a:custGeom>
                <a:avLst/>
                <a:gdLst/>
                <a:ahLst/>
                <a:cxnLst>
                  <a:cxn ang="0">
                    <a:pos x="0" y="768"/>
                  </a:cxn>
                  <a:cxn ang="0">
                    <a:pos x="288" y="480"/>
                  </a:cxn>
                  <a:cxn ang="0">
                    <a:pos x="720" y="192"/>
                  </a:cxn>
                  <a:cxn ang="0">
                    <a:pos x="1152" y="48"/>
                  </a:cxn>
                  <a:cxn ang="0">
                    <a:pos x="1440" y="48"/>
                  </a:cxn>
                  <a:cxn ang="0">
                    <a:pos x="1872" y="192"/>
                  </a:cxn>
                  <a:cxn ang="0">
                    <a:pos x="2304" y="480"/>
                  </a:cxn>
                  <a:cxn ang="0">
                    <a:pos x="2592" y="768"/>
                  </a:cxn>
                  <a:cxn ang="0">
                    <a:pos x="2880" y="1056"/>
                  </a:cxn>
                  <a:cxn ang="0">
                    <a:pos x="3168" y="1344"/>
                  </a:cxn>
                  <a:cxn ang="0">
                    <a:pos x="3627" y="1629"/>
                  </a:cxn>
                  <a:cxn ang="0">
                    <a:pos x="4137" y="1659"/>
                  </a:cxn>
                  <a:cxn ang="0">
                    <a:pos x="4608" y="1488"/>
                  </a:cxn>
                  <a:cxn ang="0">
                    <a:pos x="5040" y="1056"/>
                  </a:cxn>
                  <a:cxn ang="0">
                    <a:pos x="5328" y="768"/>
                  </a:cxn>
                  <a:cxn ang="0">
                    <a:pos x="5760" y="336"/>
                  </a:cxn>
                  <a:cxn ang="0">
                    <a:pos x="6336" y="48"/>
                  </a:cxn>
                  <a:cxn ang="0">
                    <a:pos x="6768" y="48"/>
                  </a:cxn>
                  <a:cxn ang="0">
                    <a:pos x="7197" y="279"/>
                  </a:cxn>
                  <a:cxn ang="0">
                    <a:pos x="7632" y="768"/>
                  </a:cxn>
                  <a:cxn ang="0">
                    <a:pos x="7902" y="1119"/>
                  </a:cxn>
                  <a:cxn ang="0">
                    <a:pos x="8208" y="1344"/>
                  </a:cxn>
                </a:cxnLst>
                <a:rect l="0" t="0" r="r" b="b"/>
                <a:pathLst>
                  <a:path w="8208" h="1682">
                    <a:moveTo>
                      <a:pt x="0" y="768"/>
                    </a:moveTo>
                    <a:cubicBezTo>
                      <a:pt x="84" y="672"/>
                      <a:pt x="168" y="576"/>
                      <a:pt x="288" y="480"/>
                    </a:cubicBezTo>
                    <a:cubicBezTo>
                      <a:pt x="408" y="384"/>
                      <a:pt x="576" y="264"/>
                      <a:pt x="720" y="192"/>
                    </a:cubicBezTo>
                    <a:cubicBezTo>
                      <a:pt x="864" y="120"/>
                      <a:pt x="1032" y="72"/>
                      <a:pt x="1152" y="48"/>
                    </a:cubicBezTo>
                    <a:cubicBezTo>
                      <a:pt x="1272" y="24"/>
                      <a:pt x="1320" y="24"/>
                      <a:pt x="1440" y="48"/>
                    </a:cubicBezTo>
                    <a:cubicBezTo>
                      <a:pt x="1560" y="72"/>
                      <a:pt x="1728" y="120"/>
                      <a:pt x="1872" y="192"/>
                    </a:cubicBezTo>
                    <a:cubicBezTo>
                      <a:pt x="2016" y="264"/>
                      <a:pt x="2184" y="384"/>
                      <a:pt x="2304" y="480"/>
                    </a:cubicBezTo>
                    <a:cubicBezTo>
                      <a:pt x="2424" y="576"/>
                      <a:pt x="2496" y="672"/>
                      <a:pt x="2592" y="768"/>
                    </a:cubicBezTo>
                    <a:cubicBezTo>
                      <a:pt x="2688" y="864"/>
                      <a:pt x="2784" y="960"/>
                      <a:pt x="2880" y="1056"/>
                    </a:cubicBezTo>
                    <a:cubicBezTo>
                      <a:pt x="2976" y="1152"/>
                      <a:pt x="3043" y="1248"/>
                      <a:pt x="3168" y="1344"/>
                    </a:cubicBezTo>
                    <a:cubicBezTo>
                      <a:pt x="3293" y="1440"/>
                      <a:pt x="3466" y="1577"/>
                      <a:pt x="3627" y="1629"/>
                    </a:cubicBezTo>
                    <a:cubicBezTo>
                      <a:pt x="3788" y="1681"/>
                      <a:pt x="3974" y="1682"/>
                      <a:pt x="4137" y="1659"/>
                    </a:cubicBezTo>
                    <a:cubicBezTo>
                      <a:pt x="4300" y="1636"/>
                      <a:pt x="4458" y="1588"/>
                      <a:pt x="4608" y="1488"/>
                    </a:cubicBezTo>
                    <a:cubicBezTo>
                      <a:pt x="4758" y="1388"/>
                      <a:pt x="4920" y="1176"/>
                      <a:pt x="5040" y="1056"/>
                    </a:cubicBezTo>
                    <a:cubicBezTo>
                      <a:pt x="5160" y="936"/>
                      <a:pt x="5208" y="888"/>
                      <a:pt x="5328" y="768"/>
                    </a:cubicBezTo>
                    <a:cubicBezTo>
                      <a:pt x="5448" y="648"/>
                      <a:pt x="5592" y="456"/>
                      <a:pt x="5760" y="336"/>
                    </a:cubicBezTo>
                    <a:cubicBezTo>
                      <a:pt x="5928" y="216"/>
                      <a:pt x="6168" y="96"/>
                      <a:pt x="6336" y="48"/>
                    </a:cubicBezTo>
                    <a:cubicBezTo>
                      <a:pt x="6504" y="0"/>
                      <a:pt x="6625" y="10"/>
                      <a:pt x="6768" y="48"/>
                    </a:cubicBezTo>
                    <a:cubicBezTo>
                      <a:pt x="6911" y="86"/>
                      <a:pt x="7053" y="159"/>
                      <a:pt x="7197" y="279"/>
                    </a:cubicBezTo>
                    <a:cubicBezTo>
                      <a:pt x="7341" y="399"/>
                      <a:pt x="7514" y="628"/>
                      <a:pt x="7632" y="768"/>
                    </a:cubicBezTo>
                    <a:cubicBezTo>
                      <a:pt x="7750" y="908"/>
                      <a:pt x="7806" y="1023"/>
                      <a:pt x="7902" y="1119"/>
                    </a:cubicBezTo>
                    <a:cubicBezTo>
                      <a:pt x="7998" y="1215"/>
                      <a:pt x="8145" y="1297"/>
                      <a:pt x="8208" y="1344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4" name="Group 9"/>
            <p:cNvGrpSpPr>
              <a:grpSpLocks/>
            </p:cNvGrpSpPr>
            <p:nvPr/>
          </p:nvGrpSpPr>
          <p:grpSpPr bwMode="auto">
            <a:xfrm>
              <a:off x="1872" y="5184"/>
              <a:ext cx="8208" cy="3232"/>
              <a:chOff x="1728" y="8610"/>
              <a:chExt cx="8208" cy="3232"/>
            </a:xfrm>
          </p:grpSpPr>
          <p:sp>
            <p:nvSpPr>
              <p:cNvPr id="1177610" name="Freeform 10"/>
              <p:cNvSpPr>
                <a:spLocks/>
              </p:cNvSpPr>
              <p:nvPr/>
            </p:nvSpPr>
            <p:spPr bwMode="auto">
              <a:xfrm>
                <a:off x="1728" y="8610"/>
                <a:ext cx="8208" cy="1682"/>
              </a:xfrm>
              <a:custGeom>
                <a:avLst/>
                <a:gdLst/>
                <a:ahLst/>
                <a:cxnLst>
                  <a:cxn ang="0">
                    <a:pos x="0" y="768"/>
                  </a:cxn>
                  <a:cxn ang="0">
                    <a:pos x="288" y="480"/>
                  </a:cxn>
                  <a:cxn ang="0">
                    <a:pos x="720" y="192"/>
                  </a:cxn>
                  <a:cxn ang="0">
                    <a:pos x="1152" y="48"/>
                  </a:cxn>
                  <a:cxn ang="0">
                    <a:pos x="1440" y="48"/>
                  </a:cxn>
                  <a:cxn ang="0">
                    <a:pos x="1872" y="192"/>
                  </a:cxn>
                  <a:cxn ang="0">
                    <a:pos x="2304" y="480"/>
                  </a:cxn>
                  <a:cxn ang="0">
                    <a:pos x="2592" y="768"/>
                  </a:cxn>
                  <a:cxn ang="0">
                    <a:pos x="2880" y="1056"/>
                  </a:cxn>
                  <a:cxn ang="0">
                    <a:pos x="3168" y="1344"/>
                  </a:cxn>
                  <a:cxn ang="0">
                    <a:pos x="3627" y="1629"/>
                  </a:cxn>
                  <a:cxn ang="0">
                    <a:pos x="4137" y="1659"/>
                  </a:cxn>
                  <a:cxn ang="0">
                    <a:pos x="4608" y="1488"/>
                  </a:cxn>
                  <a:cxn ang="0">
                    <a:pos x="5040" y="1056"/>
                  </a:cxn>
                  <a:cxn ang="0">
                    <a:pos x="5328" y="768"/>
                  </a:cxn>
                  <a:cxn ang="0">
                    <a:pos x="5760" y="336"/>
                  </a:cxn>
                  <a:cxn ang="0">
                    <a:pos x="6336" y="48"/>
                  </a:cxn>
                  <a:cxn ang="0">
                    <a:pos x="6768" y="48"/>
                  </a:cxn>
                  <a:cxn ang="0">
                    <a:pos x="7197" y="279"/>
                  </a:cxn>
                  <a:cxn ang="0">
                    <a:pos x="7632" y="768"/>
                  </a:cxn>
                  <a:cxn ang="0">
                    <a:pos x="7902" y="1119"/>
                  </a:cxn>
                  <a:cxn ang="0">
                    <a:pos x="8208" y="1344"/>
                  </a:cxn>
                </a:cxnLst>
                <a:rect l="0" t="0" r="r" b="b"/>
                <a:pathLst>
                  <a:path w="8208" h="1682">
                    <a:moveTo>
                      <a:pt x="0" y="768"/>
                    </a:moveTo>
                    <a:cubicBezTo>
                      <a:pt x="84" y="672"/>
                      <a:pt x="168" y="576"/>
                      <a:pt x="288" y="480"/>
                    </a:cubicBezTo>
                    <a:cubicBezTo>
                      <a:pt x="408" y="384"/>
                      <a:pt x="576" y="264"/>
                      <a:pt x="720" y="192"/>
                    </a:cubicBezTo>
                    <a:cubicBezTo>
                      <a:pt x="864" y="120"/>
                      <a:pt x="1032" y="72"/>
                      <a:pt x="1152" y="48"/>
                    </a:cubicBezTo>
                    <a:cubicBezTo>
                      <a:pt x="1272" y="24"/>
                      <a:pt x="1320" y="24"/>
                      <a:pt x="1440" y="48"/>
                    </a:cubicBezTo>
                    <a:cubicBezTo>
                      <a:pt x="1560" y="72"/>
                      <a:pt x="1728" y="120"/>
                      <a:pt x="1872" y="192"/>
                    </a:cubicBezTo>
                    <a:cubicBezTo>
                      <a:pt x="2016" y="264"/>
                      <a:pt x="2184" y="384"/>
                      <a:pt x="2304" y="480"/>
                    </a:cubicBezTo>
                    <a:cubicBezTo>
                      <a:pt x="2424" y="576"/>
                      <a:pt x="2496" y="672"/>
                      <a:pt x="2592" y="768"/>
                    </a:cubicBezTo>
                    <a:cubicBezTo>
                      <a:pt x="2688" y="864"/>
                      <a:pt x="2784" y="960"/>
                      <a:pt x="2880" y="1056"/>
                    </a:cubicBezTo>
                    <a:cubicBezTo>
                      <a:pt x="2976" y="1152"/>
                      <a:pt x="3043" y="1248"/>
                      <a:pt x="3168" y="1344"/>
                    </a:cubicBezTo>
                    <a:cubicBezTo>
                      <a:pt x="3293" y="1440"/>
                      <a:pt x="3466" y="1577"/>
                      <a:pt x="3627" y="1629"/>
                    </a:cubicBezTo>
                    <a:cubicBezTo>
                      <a:pt x="3788" y="1681"/>
                      <a:pt x="3974" y="1682"/>
                      <a:pt x="4137" y="1659"/>
                    </a:cubicBezTo>
                    <a:cubicBezTo>
                      <a:pt x="4300" y="1636"/>
                      <a:pt x="4458" y="1588"/>
                      <a:pt x="4608" y="1488"/>
                    </a:cubicBezTo>
                    <a:cubicBezTo>
                      <a:pt x="4758" y="1388"/>
                      <a:pt x="4920" y="1176"/>
                      <a:pt x="5040" y="1056"/>
                    </a:cubicBezTo>
                    <a:cubicBezTo>
                      <a:pt x="5160" y="936"/>
                      <a:pt x="5208" y="888"/>
                      <a:pt x="5328" y="768"/>
                    </a:cubicBezTo>
                    <a:cubicBezTo>
                      <a:pt x="5448" y="648"/>
                      <a:pt x="5592" y="456"/>
                      <a:pt x="5760" y="336"/>
                    </a:cubicBezTo>
                    <a:cubicBezTo>
                      <a:pt x="5928" y="216"/>
                      <a:pt x="6168" y="96"/>
                      <a:pt x="6336" y="48"/>
                    </a:cubicBezTo>
                    <a:cubicBezTo>
                      <a:pt x="6504" y="0"/>
                      <a:pt x="6625" y="10"/>
                      <a:pt x="6768" y="48"/>
                    </a:cubicBezTo>
                    <a:cubicBezTo>
                      <a:pt x="6911" y="86"/>
                      <a:pt x="7053" y="159"/>
                      <a:pt x="7197" y="279"/>
                    </a:cubicBezTo>
                    <a:cubicBezTo>
                      <a:pt x="7341" y="399"/>
                      <a:pt x="7514" y="628"/>
                      <a:pt x="7632" y="768"/>
                    </a:cubicBezTo>
                    <a:cubicBezTo>
                      <a:pt x="7750" y="908"/>
                      <a:pt x="7806" y="1023"/>
                      <a:pt x="7902" y="1119"/>
                    </a:cubicBezTo>
                    <a:cubicBezTo>
                      <a:pt x="7998" y="1215"/>
                      <a:pt x="8145" y="1297"/>
                      <a:pt x="8208" y="1344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77611" name="Freeform 11"/>
              <p:cNvSpPr>
                <a:spLocks/>
              </p:cNvSpPr>
              <p:nvPr/>
            </p:nvSpPr>
            <p:spPr bwMode="auto">
              <a:xfrm>
                <a:off x="1728" y="9234"/>
                <a:ext cx="8208" cy="1682"/>
              </a:xfrm>
              <a:custGeom>
                <a:avLst/>
                <a:gdLst/>
                <a:ahLst/>
                <a:cxnLst>
                  <a:cxn ang="0">
                    <a:pos x="0" y="768"/>
                  </a:cxn>
                  <a:cxn ang="0">
                    <a:pos x="288" y="480"/>
                  </a:cxn>
                  <a:cxn ang="0">
                    <a:pos x="720" y="192"/>
                  </a:cxn>
                  <a:cxn ang="0">
                    <a:pos x="1152" y="48"/>
                  </a:cxn>
                  <a:cxn ang="0">
                    <a:pos x="1440" y="48"/>
                  </a:cxn>
                  <a:cxn ang="0">
                    <a:pos x="1872" y="192"/>
                  </a:cxn>
                  <a:cxn ang="0">
                    <a:pos x="2304" y="480"/>
                  </a:cxn>
                  <a:cxn ang="0">
                    <a:pos x="2592" y="768"/>
                  </a:cxn>
                  <a:cxn ang="0">
                    <a:pos x="2880" y="1056"/>
                  </a:cxn>
                  <a:cxn ang="0">
                    <a:pos x="3168" y="1344"/>
                  </a:cxn>
                  <a:cxn ang="0">
                    <a:pos x="3627" y="1629"/>
                  </a:cxn>
                  <a:cxn ang="0">
                    <a:pos x="4137" y="1659"/>
                  </a:cxn>
                  <a:cxn ang="0">
                    <a:pos x="4608" y="1488"/>
                  </a:cxn>
                  <a:cxn ang="0">
                    <a:pos x="5040" y="1056"/>
                  </a:cxn>
                  <a:cxn ang="0">
                    <a:pos x="5328" y="768"/>
                  </a:cxn>
                  <a:cxn ang="0">
                    <a:pos x="5760" y="336"/>
                  </a:cxn>
                  <a:cxn ang="0">
                    <a:pos x="6336" y="48"/>
                  </a:cxn>
                  <a:cxn ang="0">
                    <a:pos x="6768" y="48"/>
                  </a:cxn>
                  <a:cxn ang="0">
                    <a:pos x="7197" y="279"/>
                  </a:cxn>
                  <a:cxn ang="0">
                    <a:pos x="7632" y="768"/>
                  </a:cxn>
                  <a:cxn ang="0">
                    <a:pos x="7902" y="1119"/>
                  </a:cxn>
                  <a:cxn ang="0">
                    <a:pos x="8208" y="1344"/>
                  </a:cxn>
                </a:cxnLst>
                <a:rect l="0" t="0" r="r" b="b"/>
                <a:pathLst>
                  <a:path w="8208" h="1682">
                    <a:moveTo>
                      <a:pt x="0" y="768"/>
                    </a:moveTo>
                    <a:cubicBezTo>
                      <a:pt x="84" y="672"/>
                      <a:pt x="168" y="576"/>
                      <a:pt x="288" y="480"/>
                    </a:cubicBezTo>
                    <a:cubicBezTo>
                      <a:pt x="408" y="384"/>
                      <a:pt x="576" y="264"/>
                      <a:pt x="720" y="192"/>
                    </a:cubicBezTo>
                    <a:cubicBezTo>
                      <a:pt x="864" y="120"/>
                      <a:pt x="1032" y="72"/>
                      <a:pt x="1152" y="48"/>
                    </a:cubicBezTo>
                    <a:cubicBezTo>
                      <a:pt x="1272" y="24"/>
                      <a:pt x="1320" y="24"/>
                      <a:pt x="1440" y="48"/>
                    </a:cubicBezTo>
                    <a:cubicBezTo>
                      <a:pt x="1560" y="72"/>
                      <a:pt x="1728" y="120"/>
                      <a:pt x="1872" y="192"/>
                    </a:cubicBezTo>
                    <a:cubicBezTo>
                      <a:pt x="2016" y="264"/>
                      <a:pt x="2184" y="384"/>
                      <a:pt x="2304" y="480"/>
                    </a:cubicBezTo>
                    <a:cubicBezTo>
                      <a:pt x="2424" y="576"/>
                      <a:pt x="2496" y="672"/>
                      <a:pt x="2592" y="768"/>
                    </a:cubicBezTo>
                    <a:cubicBezTo>
                      <a:pt x="2688" y="864"/>
                      <a:pt x="2784" y="960"/>
                      <a:pt x="2880" y="1056"/>
                    </a:cubicBezTo>
                    <a:cubicBezTo>
                      <a:pt x="2976" y="1152"/>
                      <a:pt x="3043" y="1248"/>
                      <a:pt x="3168" y="1344"/>
                    </a:cubicBezTo>
                    <a:cubicBezTo>
                      <a:pt x="3293" y="1440"/>
                      <a:pt x="3466" y="1577"/>
                      <a:pt x="3627" y="1629"/>
                    </a:cubicBezTo>
                    <a:cubicBezTo>
                      <a:pt x="3788" y="1681"/>
                      <a:pt x="3974" y="1682"/>
                      <a:pt x="4137" y="1659"/>
                    </a:cubicBezTo>
                    <a:cubicBezTo>
                      <a:pt x="4300" y="1636"/>
                      <a:pt x="4458" y="1588"/>
                      <a:pt x="4608" y="1488"/>
                    </a:cubicBezTo>
                    <a:cubicBezTo>
                      <a:pt x="4758" y="1388"/>
                      <a:pt x="4920" y="1176"/>
                      <a:pt x="5040" y="1056"/>
                    </a:cubicBezTo>
                    <a:cubicBezTo>
                      <a:pt x="5160" y="936"/>
                      <a:pt x="5208" y="888"/>
                      <a:pt x="5328" y="768"/>
                    </a:cubicBezTo>
                    <a:cubicBezTo>
                      <a:pt x="5448" y="648"/>
                      <a:pt x="5592" y="456"/>
                      <a:pt x="5760" y="336"/>
                    </a:cubicBezTo>
                    <a:cubicBezTo>
                      <a:pt x="5928" y="216"/>
                      <a:pt x="6168" y="96"/>
                      <a:pt x="6336" y="48"/>
                    </a:cubicBezTo>
                    <a:cubicBezTo>
                      <a:pt x="6504" y="0"/>
                      <a:pt x="6625" y="10"/>
                      <a:pt x="6768" y="48"/>
                    </a:cubicBezTo>
                    <a:cubicBezTo>
                      <a:pt x="6911" y="86"/>
                      <a:pt x="7053" y="159"/>
                      <a:pt x="7197" y="279"/>
                    </a:cubicBezTo>
                    <a:cubicBezTo>
                      <a:pt x="7341" y="399"/>
                      <a:pt x="7514" y="628"/>
                      <a:pt x="7632" y="768"/>
                    </a:cubicBezTo>
                    <a:cubicBezTo>
                      <a:pt x="7750" y="908"/>
                      <a:pt x="7806" y="1023"/>
                      <a:pt x="7902" y="1119"/>
                    </a:cubicBezTo>
                    <a:cubicBezTo>
                      <a:pt x="7998" y="1215"/>
                      <a:pt x="8145" y="1297"/>
                      <a:pt x="8208" y="1344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77612" name="Freeform 12"/>
              <p:cNvSpPr>
                <a:spLocks/>
              </p:cNvSpPr>
              <p:nvPr/>
            </p:nvSpPr>
            <p:spPr bwMode="auto">
              <a:xfrm>
                <a:off x="1728" y="9810"/>
                <a:ext cx="8208" cy="1682"/>
              </a:xfrm>
              <a:custGeom>
                <a:avLst/>
                <a:gdLst/>
                <a:ahLst/>
                <a:cxnLst>
                  <a:cxn ang="0">
                    <a:pos x="0" y="768"/>
                  </a:cxn>
                  <a:cxn ang="0">
                    <a:pos x="288" y="480"/>
                  </a:cxn>
                  <a:cxn ang="0">
                    <a:pos x="720" y="192"/>
                  </a:cxn>
                  <a:cxn ang="0">
                    <a:pos x="1152" y="48"/>
                  </a:cxn>
                  <a:cxn ang="0">
                    <a:pos x="1440" y="48"/>
                  </a:cxn>
                  <a:cxn ang="0">
                    <a:pos x="1872" y="192"/>
                  </a:cxn>
                  <a:cxn ang="0">
                    <a:pos x="2304" y="480"/>
                  </a:cxn>
                  <a:cxn ang="0">
                    <a:pos x="2592" y="768"/>
                  </a:cxn>
                  <a:cxn ang="0">
                    <a:pos x="2880" y="1056"/>
                  </a:cxn>
                  <a:cxn ang="0">
                    <a:pos x="3168" y="1344"/>
                  </a:cxn>
                  <a:cxn ang="0">
                    <a:pos x="3627" y="1629"/>
                  </a:cxn>
                  <a:cxn ang="0">
                    <a:pos x="4137" y="1659"/>
                  </a:cxn>
                  <a:cxn ang="0">
                    <a:pos x="4608" y="1488"/>
                  </a:cxn>
                  <a:cxn ang="0">
                    <a:pos x="5040" y="1056"/>
                  </a:cxn>
                  <a:cxn ang="0">
                    <a:pos x="5328" y="768"/>
                  </a:cxn>
                  <a:cxn ang="0">
                    <a:pos x="5760" y="336"/>
                  </a:cxn>
                  <a:cxn ang="0">
                    <a:pos x="6336" y="48"/>
                  </a:cxn>
                  <a:cxn ang="0">
                    <a:pos x="6768" y="48"/>
                  </a:cxn>
                  <a:cxn ang="0">
                    <a:pos x="7197" y="279"/>
                  </a:cxn>
                  <a:cxn ang="0">
                    <a:pos x="7632" y="768"/>
                  </a:cxn>
                  <a:cxn ang="0">
                    <a:pos x="7902" y="1119"/>
                  </a:cxn>
                  <a:cxn ang="0">
                    <a:pos x="8208" y="1344"/>
                  </a:cxn>
                </a:cxnLst>
                <a:rect l="0" t="0" r="r" b="b"/>
                <a:pathLst>
                  <a:path w="8208" h="1682">
                    <a:moveTo>
                      <a:pt x="0" y="768"/>
                    </a:moveTo>
                    <a:cubicBezTo>
                      <a:pt x="84" y="672"/>
                      <a:pt x="168" y="576"/>
                      <a:pt x="288" y="480"/>
                    </a:cubicBezTo>
                    <a:cubicBezTo>
                      <a:pt x="408" y="384"/>
                      <a:pt x="576" y="264"/>
                      <a:pt x="720" y="192"/>
                    </a:cubicBezTo>
                    <a:cubicBezTo>
                      <a:pt x="864" y="120"/>
                      <a:pt x="1032" y="72"/>
                      <a:pt x="1152" y="48"/>
                    </a:cubicBezTo>
                    <a:cubicBezTo>
                      <a:pt x="1272" y="24"/>
                      <a:pt x="1320" y="24"/>
                      <a:pt x="1440" y="48"/>
                    </a:cubicBezTo>
                    <a:cubicBezTo>
                      <a:pt x="1560" y="72"/>
                      <a:pt x="1728" y="120"/>
                      <a:pt x="1872" y="192"/>
                    </a:cubicBezTo>
                    <a:cubicBezTo>
                      <a:pt x="2016" y="264"/>
                      <a:pt x="2184" y="384"/>
                      <a:pt x="2304" y="480"/>
                    </a:cubicBezTo>
                    <a:cubicBezTo>
                      <a:pt x="2424" y="576"/>
                      <a:pt x="2496" y="672"/>
                      <a:pt x="2592" y="768"/>
                    </a:cubicBezTo>
                    <a:cubicBezTo>
                      <a:pt x="2688" y="864"/>
                      <a:pt x="2784" y="960"/>
                      <a:pt x="2880" y="1056"/>
                    </a:cubicBezTo>
                    <a:cubicBezTo>
                      <a:pt x="2976" y="1152"/>
                      <a:pt x="3043" y="1248"/>
                      <a:pt x="3168" y="1344"/>
                    </a:cubicBezTo>
                    <a:cubicBezTo>
                      <a:pt x="3293" y="1440"/>
                      <a:pt x="3466" y="1577"/>
                      <a:pt x="3627" y="1629"/>
                    </a:cubicBezTo>
                    <a:cubicBezTo>
                      <a:pt x="3788" y="1681"/>
                      <a:pt x="3974" y="1682"/>
                      <a:pt x="4137" y="1659"/>
                    </a:cubicBezTo>
                    <a:cubicBezTo>
                      <a:pt x="4300" y="1636"/>
                      <a:pt x="4458" y="1588"/>
                      <a:pt x="4608" y="1488"/>
                    </a:cubicBezTo>
                    <a:cubicBezTo>
                      <a:pt x="4758" y="1388"/>
                      <a:pt x="4920" y="1176"/>
                      <a:pt x="5040" y="1056"/>
                    </a:cubicBezTo>
                    <a:cubicBezTo>
                      <a:pt x="5160" y="936"/>
                      <a:pt x="5208" y="888"/>
                      <a:pt x="5328" y="768"/>
                    </a:cubicBezTo>
                    <a:cubicBezTo>
                      <a:pt x="5448" y="648"/>
                      <a:pt x="5592" y="456"/>
                      <a:pt x="5760" y="336"/>
                    </a:cubicBezTo>
                    <a:cubicBezTo>
                      <a:pt x="5928" y="216"/>
                      <a:pt x="6168" y="96"/>
                      <a:pt x="6336" y="48"/>
                    </a:cubicBezTo>
                    <a:cubicBezTo>
                      <a:pt x="6504" y="0"/>
                      <a:pt x="6625" y="10"/>
                      <a:pt x="6768" y="48"/>
                    </a:cubicBezTo>
                    <a:cubicBezTo>
                      <a:pt x="6911" y="86"/>
                      <a:pt x="7053" y="159"/>
                      <a:pt x="7197" y="279"/>
                    </a:cubicBezTo>
                    <a:cubicBezTo>
                      <a:pt x="7341" y="399"/>
                      <a:pt x="7514" y="628"/>
                      <a:pt x="7632" y="768"/>
                    </a:cubicBezTo>
                    <a:cubicBezTo>
                      <a:pt x="7750" y="908"/>
                      <a:pt x="7806" y="1023"/>
                      <a:pt x="7902" y="1119"/>
                    </a:cubicBezTo>
                    <a:cubicBezTo>
                      <a:pt x="7998" y="1215"/>
                      <a:pt x="8145" y="1297"/>
                      <a:pt x="8208" y="1344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77613" name="Line 13"/>
              <p:cNvSpPr>
                <a:spLocks noChangeShapeType="1"/>
              </p:cNvSpPr>
              <p:nvPr/>
            </p:nvSpPr>
            <p:spPr bwMode="auto">
              <a:xfrm>
                <a:off x="5616" y="8818"/>
                <a:ext cx="0" cy="3024"/>
              </a:xfrm>
              <a:prstGeom prst="line">
                <a:avLst/>
              </a:prstGeom>
              <a:noFill/>
              <a:ln w="57150">
                <a:solidFill>
                  <a:srgbClr val="000000"/>
                </a:solidFill>
                <a:prstDash val="lgDash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1177614" name="Rectangle 14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aphicFrame>
        <p:nvGraphicFramePr>
          <p:cNvPr id="1177615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708323"/>
              </p:ext>
            </p:extLst>
          </p:nvPr>
        </p:nvGraphicFramePr>
        <p:xfrm>
          <a:off x="2592634" y="2760371"/>
          <a:ext cx="3079750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Equation" r:id="rId4" imgW="1714500" imgH="431800" progId="Equation.3">
                  <p:embed/>
                </p:oleObj>
              </mc:Choice>
              <mc:Fallback>
                <p:oleObj name="Equation" r:id="rId4" imgW="1714500" imgH="431800" progId="Equation.3">
                  <p:embed/>
                  <p:pic>
                    <p:nvPicPr>
                      <p:cNvPr id="1177615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2634" y="2760371"/>
                        <a:ext cx="3079750" cy="768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7616" name="Line 16"/>
          <p:cNvSpPr>
            <a:spLocks noChangeShapeType="1"/>
          </p:cNvSpPr>
          <p:nvPr/>
        </p:nvSpPr>
        <p:spPr bwMode="auto">
          <a:xfrm>
            <a:off x="1600200" y="3733800"/>
            <a:ext cx="0" cy="1920875"/>
          </a:xfrm>
          <a:prstGeom prst="line">
            <a:avLst/>
          </a:prstGeom>
          <a:noFill/>
          <a:ln w="57150">
            <a:solidFill>
              <a:srgbClr val="000000"/>
            </a:solidFill>
            <a:prstDash val="sysDot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77617" name="Line 17"/>
          <p:cNvSpPr>
            <a:spLocks noChangeShapeType="1"/>
          </p:cNvSpPr>
          <p:nvPr/>
        </p:nvSpPr>
        <p:spPr bwMode="auto">
          <a:xfrm>
            <a:off x="6629400" y="3733800"/>
            <a:ext cx="0" cy="1920875"/>
          </a:xfrm>
          <a:prstGeom prst="line">
            <a:avLst/>
          </a:prstGeom>
          <a:noFill/>
          <a:ln w="57150">
            <a:solidFill>
              <a:srgbClr val="000000"/>
            </a:solidFill>
            <a:prstDash val="sysDot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77618" name="Line 18"/>
          <p:cNvSpPr>
            <a:spLocks noChangeShapeType="1"/>
          </p:cNvSpPr>
          <p:nvPr/>
        </p:nvSpPr>
        <p:spPr bwMode="auto">
          <a:xfrm>
            <a:off x="1600200" y="4013200"/>
            <a:ext cx="502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77619" name="Text Box 19"/>
          <p:cNvSpPr txBox="1">
            <a:spLocks noChangeArrowheads="1"/>
          </p:cNvSpPr>
          <p:nvPr/>
        </p:nvSpPr>
        <p:spPr bwMode="auto">
          <a:xfrm>
            <a:off x="3352800" y="3900488"/>
            <a:ext cx="1447800" cy="36671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Wavelength = 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77620" name="Line 20"/>
          <p:cNvSpPr>
            <a:spLocks noChangeShapeType="1"/>
          </p:cNvSpPr>
          <p:nvPr/>
        </p:nvSpPr>
        <p:spPr bwMode="auto">
          <a:xfrm flipV="1">
            <a:off x="8305800" y="2971800"/>
            <a:ext cx="0" cy="8382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77621" name="Text Box 21"/>
          <p:cNvSpPr txBox="1">
            <a:spLocks noChangeArrowheads="1"/>
          </p:cNvSpPr>
          <p:nvPr/>
        </p:nvSpPr>
        <p:spPr bwMode="auto">
          <a:xfrm>
            <a:off x="8001000" y="3857625"/>
            <a:ext cx="83820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north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77622" name="Text Box 22"/>
          <p:cNvSpPr txBox="1">
            <a:spLocks noChangeArrowheads="1"/>
          </p:cNvSpPr>
          <p:nvPr/>
        </p:nvSpPr>
        <p:spPr bwMode="auto">
          <a:xfrm>
            <a:off x="4608490" y="6061657"/>
            <a:ext cx="2667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Height contours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E22B16B-1EEB-D04E-839E-48EE7265663B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Rossby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 waves: derive their speed c</a:t>
            </a:r>
          </a:p>
        </p:txBody>
      </p:sp>
    </p:spTree>
    <p:extLst>
      <p:ext uri="{BB962C8B-B14F-4D97-AF65-F5344CB8AC3E}">
        <p14:creationId xmlns:p14="http://schemas.microsoft.com/office/powerpoint/2010/main" val="2257314638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651" name="Text Box 3"/>
          <p:cNvSpPr txBox="1">
            <a:spLocks noChangeArrowheads="1"/>
          </p:cNvSpPr>
          <p:nvPr/>
        </p:nvSpPr>
        <p:spPr bwMode="auto">
          <a:xfrm>
            <a:off x="152400" y="762000"/>
            <a:ext cx="8763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Compute the vorticity for this flow… only v varies, and only in x</a:t>
            </a:r>
          </a:p>
        </p:txBody>
      </p:sp>
      <p:graphicFrame>
        <p:nvGraphicFramePr>
          <p:cNvPr id="1179654" name="Object 6"/>
          <p:cNvGraphicFramePr>
            <a:graphicFrameLocks noChangeAspect="1"/>
          </p:cNvGraphicFramePr>
          <p:nvPr/>
        </p:nvGraphicFramePr>
        <p:xfrm>
          <a:off x="381000" y="1524000"/>
          <a:ext cx="3079750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Equation" r:id="rId4" imgW="1714500" imgH="431800" progId="Equation.3">
                  <p:embed/>
                </p:oleObj>
              </mc:Choice>
              <mc:Fallback>
                <p:oleObj name="Equation" r:id="rId4" imgW="1714500" imgH="431800" progId="Equation.3">
                  <p:embed/>
                  <p:pic>
                    <p:nvPicPr>
                      <p:cNvPr id="117965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524000"/>
                        <a:ext cx="3079750" cy="768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9656" name="Object 8"/>
          <p:cNvGraphicFramePr>
            <a:graphicFrameLocks noChangeAspect="1"/>
          </p:cNvGraphicFramePr>
          <p:nvPr/>
        </p:nvGraphicFramePr>
        <p:xfrm>
          <a:off x="212725" y="2566988"/>
          <a:ext cx="8626475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Equation" r:id="rId6" imgW="4457700" imgH="431800" progId="Equation.3">
                  <p:embed/>
                </p:oleObj>
              </mc:Choice>
              <mc:Fallback>
                <p:oleObj name="Equation" r:id="rId6" imgW="4457700" imgH="431800" progId="Equation.3">
                  <p:embed/>
                  <p:pic>
                    <p:nvPicPr>
                      <p:cNvPr id="117965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725" y="2566988"/>
                        <a:ext cx="8626475" cy="828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9657" name="Text Box 9"/>
          <p:cNvSpPr txBox="1">
            <a:spLocks noChangeArrowheads="1"/>
          </p:cNvSpPr>
          <p:nvPr/>
        </p:nvSpPr>
        <p:spPr bwMode="auto">
          <a:xfrm>
            <a:off x="189963" y="4406721"/>
            <a:ext cx="73914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Now, take time derivative of the vorticity….</a:t>
            </a:r>
          </a:p>
        </p:txBody>
      </p:sp>
      <p:graphicFrame>
        <p:nvGraphicFramePr>
          <p:cNvPr id="117965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6025140"/>
              </p:ext>
            </p:extLst>
          </p:nvPr>
        </p:nvGraphicFramePr>
        <p:xfrm>
          <a:off x="318752" y="5002369"/>
          <a:ext cx="81534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Equation" r:id="rId8" imgW="3670300" imgH="482600" progId="Equation.3">
                  <p:embed/>
                </p:oleObj>
              </mc:Choice>
              <mc:Fallback>
                <p:oleObj name="Equation" r:id="rId8" imgW="3670300" imgH="482600" progId="Equation.3">
                  <p:embed/>
                  <p:pic>
                    <p:nvPicPr>
                      <p:cNvPr id="1179659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752" y="5002369"/>
                        <a:ext cx="8153400" cy="1079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05111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79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79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79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965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698" name="Rectangle 2"/>
          <p:cNvSpPr>
            <a:spLocks noChangeArrowheads="1"/>
          </p:cNvSpPr>
          <p:nvPr/>
        </p:nvSpPr>
        <p:spPr bwMode="auto">
          <a:xfrm>
            <a:off x="-76200" y="-76200"/>
            <a:ext cx="9144000" cy="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1699" name="Text Box 3"/>
          <p:cNvSpPr txBox="1">
            <a:spLocks noChangeArrowheads="1"/>
          </p:cNvSpPr>
          <p:nvPr/>
        </p:nvSpPr>
        <p:spPr bwMode="auto">
          <a:xfrm>
            <a:off x="796344" y="727657"/>
            <a:ext cx="8763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Note that</a:t>
            </a:r>
          </a:p>
        </p:txBody>
      </p:sp>
      <p:sp>
        <p:nvSpPr>
          <p:cNvPr id="1181700" name="Rectangle 4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1701" name="Rectangle 5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1702" name="Rectangle 6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1703" name="Text Box 7"/>
          <p:cNvSpPr txBox="1">
            <a:spLocks noChangeArrowheads="1"/>
          </p:cNvSpPr>
          <p:nvPr/>
        </p:nvSpPr>
        <p:spPr bwMode="auto">
          <a:xfrm>
            <a:off x="228600" y="3200400"/>
            <a:ext cx="73914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Cancel common terms, and we have</a:t>
            </a:r>
          </a:p>
        </p:txBody>
      </p:sp>
      <p:sp>
        <p:nvSpPr>
          <p:cNvPr id="1181704" name="Rectangle 8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1705" name="Rectangle 9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aphicFrame>
        <p:nvGraphicFramePr>
          <p:cNvPr id="118170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4567518"/>
              </p:ext>
            </p:extLst>
          </p:nvPr>
        </p:nvGraphicFramePr>
        <p:xfrm>
          <a:off x="2472744" y="575257"/>
          <a:ext cx="18288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Equation" r:id="rId4" imgW="927100" imgH="419100" progId="Equation.3">
                  <p:embed/>
                </p:oleObj>
              </mc:Choice>
              <mc:Fallback>
                <p:oleObj name="Equation" r:id="rId4" imgW="927100" imgH="419100" progId="Equation.3">
                  <p:embed/>
                  <p:pic>
                    <p:nvPicPr>
                      <p:cNvPr id="118170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2744" y="575257"/>
                        <a:ext cx="1828800" cy="828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1707" name="Rectangle 11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aphicFrame>
        <p:nvGraphicFramePr>
          <p:cNvPr id="1181708" name="Object 12"/>
          <p:cNvGraphicFramePr>
            <a:graphicFrameLocks noChangeAspect="1"/>
          </p:cNvGraphicFramePr>
          <p:nvPr/>
        </p:nvGraphicFramePr>
        <p:xfrm>
          <a:off x="152400" y="2133600"/>
          <a:ext cx="8686800" cy="94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Equation" r:id="rId6" imgW="4483100" imgH="482600" progId="Equation.3">
                  <p:embed/>
                </p:oleObj>
              </mc:Choice>
              <mc:Fallback>
                <p:oleObj name="Equation" r:id="rId6" imgW="4483100" imgH="482600" progId="Equation.3">
                  <p:embed/>
                  <p:pic>
                    <p:nvPicPr>
                      <p:cNvPr id="118170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2133600"/>
                        <a:ext cx="8686800" cy="941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1709" name="Rectangle 13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aphicFrame>
        <p:nvGraphicFramePr>
          <p:cNvPr id="1181710" name="Object 14"/>
          <p:cNvGraphicFramePr>
            <a:graphicFrameLocks noChangeAspect="1"/>
          </p:cNvGraphicFramePr>
          <p:nvPr/>
        </p:nvGraphicFramePr>
        <p:xfrm>
          <a:off x="457200" y="3810000"/>
          <a:ext cx="2895600" cy="1027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Equation" r:id="rId8" imgW="1180588" imgH="418918" progId="Equation.3">
                  <p:embed/>
                </p:oleObj>
              </mc:Choice>
              <mc:Fallback>
                <p:oleObj name="Equation" r:id="rId8" imgW="1180588" imgH="418918" progId="Equation.3">
                  <p:embed/>
                  <p:pic>
                    <p:nvPicPr>
                      <p:cNvPr id="118171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810000"/>
                        <a:ext cx="2895600" cy="1027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1711" name="Rectangle 15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aphicFrame>
        <p:nvGraphicFramePr>
          <p:cNvPr id="1181712" name="Object 16"/>
          <p:cNvGraphicFramePr>
            <a:graphicFrameLocks noChangeAspect="1"/>
          </p:cNvGraphicFramePr>
          <p:nvPr/>
        </p:nvGraphicFramePr>
        <p:xfrm>
          <a:off x="5105400" y="5105400"/>
          <a:ext cx="23622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Equation" r:id="rId10" imgW="850531" imgH="418918" progId="Equation.3">
                  <p:embed/>
                </p:oleObj>
              </mc:Choice>
              <mc:Fallback>
                <p:oleObj name="Equation" r:id="rId10" imgW="850531" imgH="418918" progId="Equation.3">
                  <p:embed/>
                  <p:pic>
                    <p:nvPicPr>
                      <p:cNvPr id="1181712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5105400"/>
                        <a:ext cx="2362200" cy="1168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1713" name="Text Box 17"/>
          <p:cNvSpPr txBox="1">
            <a:spLocks noChangeArrowheads="1"/>
          </p:cNvSpPr>
          <p:nvPr/>
        </p:nvSpPr>
        <p:spPr bwMode="auto">
          <a:xfrm>
            <a:off x="228600" y="5410200"/>
            <a:ext cx="4114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Rearrange to solve for c…</a:t>
            </a:r>
          </a:p>
        </p:txBody>
      </p:sp>
      <p:sp>
        <p:nvSpPr>
          <p:cNvPr id="1181714" name="Rectangle 18"/>
          <p:cNvSpPr>
            <a:spLocks noChangeArrowheads="1"/>
          </p:cNvSpPr>
          <p:nvPr/>
        </p:nvSpPr>
        <p:spPr bwMode="auto">
          <a:xfrm>
            <a:off x="4876800" y="4953000"/>
            <a:ext cx="2971800" cy="1524000"/>
          </a:xfrm>
          <a:prstGeom prst="rect">
            <a:avLst/>
          </a:prstGeom>
          <a:noFill/>
          <a:ln w="12700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1715" name="Line 19"/>
          <p:cNvSpPr>
            <a:spLocks noChangeShapeType="1"/>
          </p:cNvSpPr>
          <p:nvPr/>
        </p:nvSpPr>
        <p:spPr bwMode="auto">
          <a:xfrm flipV="1">
            <a:off x="1828800" y="2286000"/>
            <a:ext cx="1981200" cy="6096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1716" name="Line 20"/>
          <p:cNvSpPr>
            <a:spLocks noChangeShapeType="1"/>
          </p:cNvSpPr>
          <p:nvPr/>
        </p:nvSpPr>
        <p:spPr bwMode="auto">
          <a:xfrm flipV="1">
            <a:off x="5257800" y="2286000"/>
            <a:ext cx="1981200" cy="6096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014519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81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81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81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81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81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81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81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181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1703" grpId="0"/>
      <p:bldP spid="1181713" grpId="0"/>
      <p:bldP spid="1181714" grpId="0" animBg="1"/>
      <p:bldP spid="1181715" grpId="0" animBg="1"/>
      <p:bldP spid="11817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706" name="Rectangle 2"/>
          <p:cNvSpPr>
            <a:spLocks noChangeArrowheads="1"/>
          </p:cNvSpPr>
          <p:nvPr/>
        </p:nvSpPr>
        <p:spPr bwMode="auto">
          <a:xfrm>
            <a:off x="8382000" y="6400800"/>
            <a:ext cx="3810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1</a:t>
            </a:r>
          </a:p>
        </p:txBody>
      </p:sp>
      <p:sp>
        <p:nvSpPr>
          <p:cNvPr id="1224707" name="Text Box 3"/>
          <p:cNvSpPr txBox="1">
            <a:spLocks noChangeArrowheads="1"/>
          </p:cNvSpPr>
          <p:nvPr/>
        </p:nvSpPr>
        <p:spPr bwMode="auto">
          <a:xfrm>
            <a:off x="304800" y="2286000"/>
            <a:ext cx="8839200" cy="21698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2400" dirty="0">
              <a:solidFill>
                <a:srgbClr val="000000"/>
              </a:solidFill>
            </a:endParaRPr>
          </a:p>
          <a:p>
            <a:pPr marL="342900" indent="-342900" defTabSz="914400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-"/>
            </a:pPr>
            <a:r>
              <a:rPr lang="en-US" sz="2400" dirty="0">
                <a:solidFill>
                  <a:srgbClr val="000000"/>
                </a:solidFill>
              </a:rPr>
              <a:t>Rossby </a:t>
            </a:r>
            <a:r>
              <a:rPr lang="en-US" sz="2400" i="1" dirty="0">
                <a:solidFill>
                  <a:srgbClr val="FF0000"/>
                </a:solidFill>
              </a:rPr>
              <a:t>wave packet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i="1" dirty="0">
                <a:solidFill>
                  <a:srgbClr val="FF0000"/>
                </a:solidFill>
              </a:rPr>
              <a:t>energy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moves at the </a:t>
            </a:r>
            <a:r>
              <a:rPr lang="en-US" sz="2400" dirty="0">
                <a:solidFill>
                  <a:srgbClr val="FF0000"/>
                </a:solidFill>
              </a:rPr>
              <a:t>GROUP velocity</a:t>
            </a:r>
            <a:r>
              <a:rPr lang="en-US" sz="2400" dirty="0">
                <a:solidFill>
                  <a:srgbClr val="002060"/>
                </a:solidFill>
              </a:rPr>
              <a:t>: </a:t>
            </a:r>
            <a:r>
              <a:rPr lang="en-US" sz="2400" dirty="0">
                <a:solidFill>
                  <a:srgbClr val="FF0000"/>
                </a:solidFill>
              </a:rPr>
              <a:t>eastward instead of westward</a:t>
            </a:r>
            <a:r>
              <a:rPr lang="en-US" sz="2400" dirty="0">
                <a:solidFill>
                  <a:schemeClr val="bg2"/>
                </a:solidFill>
              </a:rPr>
              <a:t>, for Rossby waves.</a:t>
            </a:r>
            <a:endParaRPr lang="en-US" sz="2400" dirty="0">
              <a:solidFill>
                <a:srgbClr val="002060"/>
              </a:solidFill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24708" name="Rectangle 4"/>
          <p:cNvSpPr>
            <a:spLocks noChangeArrowheads="1"/>
          </p:cNvSpPr>
          <p:nvPr/>
        </p:nvSpPr>
        <p:spPr bwMode="auto">
          <a:xfrm>
            <a:off x="609600" y="0"/>
            <a:ext cx="7772400" cy="533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Rossby Waves: phase vs. group velocity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CEB64C-1944-7542-8B13-B94F0F7DC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1199" y="4193504"/>
            <a:ext cx="2781300" cy="1016000"/>
          </a:xfrm>
          <a:prstGeom prst="rect">
            <a:avLst/>
          </a:prstGeom>
        </p:spPr>
      </p:pic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7ADA9EA8-1B84-0F42-9297-F7F54039F3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" y="914400"/>
          <a:ext cx="2438400" cy="1206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Equation" r:id="rId5" imgW="850531" imgH="418918" progId="Equation.3">
                  <p:embed/>
                </p:oleObj>
              </mc:Choice>
              <mc:Fallback>
                <p:oleObj name="Equation" r:id="rId5" imgW="850531" imgH="418918" progId="Equation.3">
                  <p:embed/>
                  <p:pic>
                    <p:nvPicPr>
                      <p:cNvPr id="8" name="Object 5">
                        <a:extLst>
                          <a:ext uri="{FF2B5EF4-FFF2-40B4-BE49-F238E27FC236}">
                            <a16:creationId xmlns:a16="http://schemas.microsoft.com/office/drawing/2014/main" id="{7ADA9EA8-1B84-0F42-9297-F7F54039F3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914400"/>
                        <a:ext cx="2438400" cy="120609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1D3302A-BB91-E442-8AFE-BD28E412D8F8}"/>
              </a:ext>
            </a:extLst>
          </p:cNvPr>
          <p:cNvSpPr txBox="1"/>
          <p:nvPr/>
        </p:nvSpPr>
        <p:spPr>
          <a:xfrm>
            <a:off x="4328160" y="1325880"/>
            <a:ext cx="3760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this c is </a:t>
            </a:r>
            <a:r>
              <a:rPr lang="en-US" sz="2800" i="1" dirty="0">
                <a:solidFill>
                  <a:srgbClr val="0070C0"/>
                </a:solidFill>
              </a:rPr>
              <a:t>phase velocity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BD4250-05A6-3A4B-BF27-03CBC7F0227C}"/>
              </a:ext>
            </a:extLst>
          </p:cNvPr>
          <p:cNvSpPr txBox="1"/>
          <p:nvPr/>
        </p:nvSpPr>
        <p:spPr>
          <a:xfrm rot="17687981">
            <a:off x="3503862" y="5378680"/>
            <a:ext cx="1794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Note!! </a:t>
            </a:r>
            <a:r>
              <a:rPr lang="en-US" sz="32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endParaRPr 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340774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02" name="Text Box 2"/>
          <p:cNvSpPr txBox="1">
            <a:spLocks noChangeArrowheads="1"/>
          </p:cNvSpPr>
          <p:nvPr/>
        </p:nvSpPr>
        <p:spPr bwMode="auto">
          <a:xfrm>
            <a:off x="152400" y="228600"/>
            <a:ext cx="8763000" cy="200054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Rossby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Wave Recap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Physically, how can we understand tendency for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Rossby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waves to propagate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westward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relative to the flow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This is related to the “beta-effect”, motion related to the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advection of planetary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vorticity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(the fact that f changes with latitude)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04800" y="3983038"/>
            <a:ext cx="7924800" cy="2874962"/>
            <a:chOff x="1872" y="3888"/>
            <a:chExt cx="8208" cy="4528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1872" y="3888"/>
              <a:ext cx="8208" cy="2258"/>
              <a:chOff x="1728" y="7362"/>
              <a:chExt cx="8208" cy="2258"/>
            </a:xfrm>
          </p:grpSpPr>
          <p:sp>
            <p:nvSpPr>
              <p:cNvPr id="1228805" name="Freeform 5"/>
              <p:cNvSpPr>
                <a:spLocks/>
              </p:cNvSpPr>
              <p:nvPr/>
            </p:nvSpPr>
            <p:spPr bwMode="auto">
              <a:xfrm>
                <a:off x="1728" y="7938"/>
                <a:ext cx="8208" cy="1682"/>
              </a:xfrm>
              <a:custGeom>
                <a:avLst/>
                <a:gdLst/>
                <a:ahLst/>
                <a:cxnLst>
                  <a:cxn ang="0">
                    <a:pos x="0" y="768"/>
                  </a:cxn>
                  <a:cxn ang="0">
                    <a:pos x="288" y="480"/>
                  </a:cxn>
                  <a:cxn ang="0">
                    <a:pos x="720" y="192"/>
                  </a:cxn>
                  <a:cxn ang="0">
                    <a:pos x="1152" y="48"/>
                  </a:cxn>
                  <a:cxn ang="0">
                    <a:pos x="1440" y="48"/>
                  </a:cxn>
                  <a:cxn ang="0">
                    <a:pos x="1872" y="192"/>
                  </a:cxn>
                  <a:cxn ang="0">
                    <a:pos x="2304" y="480"/>
                  </a:cxn>
                  <a:cxn ang="0">
                    <a:pos x="2592" y="768"/>
                  </a:cxn>
                  <a:cxn ang="0">
                    <a:pos x="2880" y="1056"/>
                  </a:cxn>
                  <a:cxn ang="0">
                    <a:pos x="3168" y="1344"/>
                  </a:cxn>
                  <a:cxn ang="0">
                    <a:pos x="3627" y="1629"/>
                  </a:cxn>
                  <a:cxn ang="0">
                    <a:pos x="4137" y="1659"/>
                  </a:cxn>
                  <a:cxn ang="0">
                    <a:pos x="4608" y="1488"/>
                  </a:cxn>
                  <a:cxn ang="0">
                    <a:pos x="5040" y="1056"/>
                  </a:cxn>
                  <a:cxn ang="0">
                    <a:pos x="5328" y="768"/>
                  </a:cxn>
                  <a:cxn ang="0">
                    <a:pos x="5760" y="336"/>
                  </a:cxn>
                  <a:cxn ang="0">
                    <a:pos x="6336" y="48"/>
                  </a:cxn>
                  <a:cxn ang="0">
                    <a:pos x="6768" y="48"/>
                  </a:cxn>
                  <a:cxn ang="0">
                    <a:pos x="7197" y="279"/>
                  </a:cxn>
                  <a:cxn ang="0">
                    <a:pos x="7632" y="768"/>
                  </a:cxn>
                  <a:cxn ang="0">
                    <a:pos x="7902" y="1119"/>
                  </a:cxn>
                  <a:cxn ang="0">
                    <a:pos x="8208" y="1344"/>
                  </a:cxn>
                </a:cxnLst>
                <a:rect l="0" t="0" r="r" b="b"/>
                <a:pathLst>
                  <a:path w="8208" h="1682">
                    <a:moveTo>
                      <a:pt x="0" y="768"/>
                    </a:moveTo>
                    <a:cubicBezTo>
                      <a:pt x="84" y="672"/>
                      <a:pt x="168" y="576"/>
                      <a:pt x="288" y="480"/>
                    </a:cubicBezTo>
                    <a:cubicBezTo>
                      <a:pt x="408" y="384"/>
                      <a:pt x="576" y="264"/>
                      <a:pt x="720" y="192"/>
                    </a:cubicBezTo>
                    <a:cubicBezTo>
                      <a:pt x="864" y="120"/>
                      <a:pt x="1032" y="72"/>
                      <a:pt x="1152" y="48"/>
                    </a:cubicBezTo>
                    <a:cubicBezTo>
                      <a:pt x="1272" y="24"/>
                      <a:pt x="1320" y="24"/>
                      <a:pt x="1440" y="48"/>
                    </a:cubicBezTo>
                    <a:cubicBezTo>
                      <a:pt x="1560" y="72"/>
                      <a:pt x="1728" y="120"/>
                      <a:pt x="1872" y="192"/>
                    </a:cubicBezTo>
                    <a:cubicBezTo>
                      <a:pt x="2016" y="264"/>
                      <a:pt x="2184" y="384"/>
                      <a:pt x="2304" y="480"/>
                    </a:cubicBezTo>
                    <a:cubicBezTo>
                      <a:pt x="2424" y="576"/>
                      <a:pt x="2496" y="672"/>
                      <a:pt x="2592" y="768"/>
                    </a:cubicBezTo>
                    <a:cubicBezTo>
                      <a:pt x="2688" y="864"/>
                      <a:pt x="2784" y="960"/>
                      <a:pt x="2880" y="1056"/>
                    </a:cubicBezTo>
                    <a:cubicBezTo>
                      <a:pt x="2976" y="1152"/>
                      <a:pt x="3043" y="1248"/>
                      <a:pt x="3168" y="1344"/>
                    </a:cubicBezTo>
                    <a:cubicBezTo>
                      <a:pt x="3293" y="1440"/>
                      <a:pt x="3466" y="1577"/>
                      <a:pt x="3627" y="1629"/>
                    </a:cubicBezTo>
                    <a:cubicBezTo>
                      <a:pt x="3788" y="1681"/>
                      <a:pt x="3974" y="1682"/>
                      <a:pt x="4137" y="1659"/>
                    </a:cubicBezTo>
                    <a:cubicBezTo>
                      <a:pt x="4300" y="1636"/>
                      <a:pt x="4458" y="1588"/>
                      <a:pt x="4608" y="1488"/>
                    </a:cubicBezTo>
                    <a:cubicBezTo>
                      <a:pt x="4758" y="1388"/>
                      <a:pt x="4920" y="1176"/>
                      <a:pt x="5040" y="1056"/>
                    </a:cubicBezTo>
                    <a:cubicBezTo>
                      <a:pt x="5160" y="936"/>
                      <a:pt x="5208" y="888"/>
                      <a:pt x="5328" y="768"/>
                    </a:cubicBezTo>
                    <a:cubicBezTo>
                      <a:pt x="5448" y="648"/>
                      <a:pt x="5592" y="456"/>
                      <a:pt x="5760" y="336"/>
                    </a:cubicBezTo>
                    <a:cubicBezTo>
                      <a:pt x="5928" y="216"/>
                      <a:pt x="6168" y="96"/>
                      <a:pt x="6336" y="48"/>
                    </a:cubicBezTo>
                    <a:cubicBezTo>
                      <a:pt x="6504" y="0"/>
                      <a:pt x="6625" y="10"/>
                      <a:pt x="6768" y="48"/>
                    </a:cubicBezTo>
                    <a:cubicBezTo>
                      <a:pt x="6911" y="86"/>
                      <a:pt x="7053" y="159"/>
                      <a:pt x="7197" y="279"/>
                    </a:cubicBezTo>
                    <a:cubicBezTo>
                      <a:pt x="7341" y="399"/>
                      <a:pt x="7514" y="628"/>
                      <a:pt x="7632" y="768"/>
                    </a:cubicBezTo>
                    <a:cubicBezTo>
                      <a:pt x="7750" y="908"/>
                      <a:pt x="7806" y="1023"/>
                      <a:pt x="7902" y="1119"/>
                    </a:cubicBezTo>
                    <a:cubicBezTo>
                      <a:pt x="7998" y="1215"/>
                      <a:pt x="8145" y="1297"/>
                      <a:pt x="8208" y="1344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228806" name="Freeform 6"/>
              <p:cNvSpPr>
                <a:spLocks/>
              </p:cNvSpPr>
              <p:nvPr/>
            </p:nvSpPr>
            <p:spPr bwMode="auto">
              <a:xfrm>
                <a:off x="1728" y="7362"/>
                <a:ext cx="8208" cy="1682"/>
              </a:xfrm>
              <a:custGeom>
                <a:avLst/>
                <a:gdLst/>
                <a:ahLst/>
                <a:cxnLst>
                  <a:cxn ang="0">
                    <a:pos x="0" y="768"/>
                  </a:cxn>
                  <a:cxn ang="0">
                    <a:pos x="288" y="480"/>
                  </a:cxn>
                  <a:cxn ang="0">
                    <a:pos x="720" y="192"/>
                  </a:cxn>
                  <a:cxn ang="0">
                    <a:pos x="1152" y="48"/>
                  </a:cxn>
                  <a:cxn ang="0">
                    <a:pos x="1440" y="48"/>
                  </a:cxn>
                  <a:cxn ang="0">
                    <a:pos x="1872" y="192"/>
                  </a:cxn>
                  <a:cxn ang="0">
                    <a:pos x="2304" y="480"/>
                  </a:cxn>
                  <a:cxn ang="0">
                    <a:pos x="2592" y="768"/>
                  </a:cxn>
                  <a:cxn ang="0">
                    <a:pos x="2880" y="1056"/>
                  </a:cxn>
                  <a:cxn ang="0">
                    <a:pos x="3168" y="1344"/>
                  </a:cxn>
                  <a:cxn ang="0">
                    <a:pos x="3627" y="1629"/>
                  </a:cxn>
                  <a:cxn ang="0">
                    <a:pos x="4137" y="1659"/>
                  </a:cxn>
                  <a:cxn ang="0">
                    <a:pos x="4608" y="1488"/>
                  </a:cxn>
                  <a:cxn ang="0">
                    <a:pos x="5040" y="1056"/>
                  </a:cxn>
                  <a:cxn ang="0">
                    <a:pos x="5328" y="768"/>
                  </a:cxn>
                  <a:cxn ang="0">
                    <a:pos x="5760" y="336"/>
                  </a:cxn>
                  <a:cxn ang="0">
                    <a:pos x="6336" y="48"/>
                  </a:cxn>
                  <a:cxn ang="0">
                    <a:pos x="6768" y="48"/>
                  </a:cxn>
                  <a:cxn ang="0">
                    <a:pos x="7197" y="279"/>
                  </a:cxn>
                  <a:cxn ang="0">
                    <a:pos x="7632" y="768"/>
                  </a:cxn>
                  <a:cxn ang="0">
                    <a:pos x="7902" y="1119"/>
                  </a:cxn>
                  <a:cxn ang="0">
                    <a:pos x="8208" y="1344"/>
                  </a:cxn>
                </a:cxnLst>
                <a:rect l="0" t="0" r="r" b="b"/>
                <a:pathLst>
                  <a:path w="8208" h="1682">
                    <a:moveTo>
                      <a:pt x="0" y="768"/>
                    </a:moveTo>
                    <a:cubicBezTo>
                      <a:pt x="84" y="672"/>
                      <a:pt x="168" y="576"/>
                      <a:pt x="288" y="480"/>
                    </a:cubicBezTo>
                    <a:cubicBezTo>
                      <a:pt x="408" y="384"/>
                      <a:pt x="576" y="264"/>
                      <a:pt x="720" y="192"/>
                    </a:cubicBezTo>
                    <a:cubicBezTo>
                      <a:pt x="864" y="120"/>
                      <a:pt x="1032" y="72"/>
                      <a:pt x="1152" y="48"/>
                    </a:cubicBezTo>
                    <a:cubicBezTo>
                      <a:pt x="1272" y="24"/>
                      <a:pt x="1320" y="24"/>
                      <a:pt x="1440" y="48"/>
                    </a:cubicBezTo>
                    <a:cubicBezTo>
                      <a:pt x="1560" y="72"/>
                      <a:pt x="1728" y="120"/>
                      <a:pt x="1872" y="192"/>
                    </a:cubicBezTo>
                    <a:cubicBezTo>
                      <a:pt x="2016" y="264"/>
                      <a:pt x="2184" y="384"/>
                      <a:pt x="2304" y="480"/>
                    </a:cubicBezTo>
                    <a:cubicBezTo>
                      <a:pt x="2424" y="576"/>
                      <a:pt x="2496" y="672"/>
                      <a:pt x="2592" y="768"/>
                    </a:cubicBezTo>
                    <a:cubicBezTo>
                      <a:pt x="2688" y="864"/>
                      <a:pt x="2784" y="960"/>
                      <a:pt x="2880" y="1056"/>
                    </a:cubicBezTo>
                    <a:cubicBezTo>
                      <a:pt x="2976" y="1152"/>
                      <a:pt x="3043" y="1248"/>
                      <a:pt x="3168" y="1344"/>
                    </a:cubicBezTo>
                    <a:cubicBezTo>
                      <a:pt x="3293" y="1440"/>
                      <a:pt x="3466" y="1577"/>
                      <a:pt x="3627" y="1629"/>
                    </a:cubicBezTo>
                    <a:cubicBezTo>
                      <a:pt x="3788" y="1681"/>
                      <a:pt x="3974" y="1682"/>
                      <a:pt x="4137" y="1659"/>
                    </a:cubicBezTo>
                    <a:cubicBezTo>
                      <a:pt x="4300" y="1636"/>
                      <a:pt x="4458" y="1588"/>
                      <a:pt x="4608" y="1488"/>
                    </a:cubicBezTo>
                    <a:cubicBezTo>
                      <a:pt x="4758" y="1388"/>
                      <a:pt x="4920" y="1176"/>
                      <a:pt x="5040" y="1056"/>
                    </a:cubicBezTo>
                    <a:cubicBezTo>
                      <a:pt x="5160" y="936"/>
                      <a:pt x="5208" y="888"/>
                      <a:pt x="5328" y="768"/>
                    </a:cubicBezTo>
                    <a:cubicBezTo>
                      <a:pt x="5448" y="648"/>
                      <a:pt x="5592" y="456"/>
                      <a:pt x="5760" y="336"/>
                    </a:cubicBezTo>
                    <a:cubicBezTo>
                      <a:pt x="5928" y="216"/>
                      <a:pt x="6168" y="96"/>
                      <a:pt x="6336" y="48"/>
                    </a:cubicBezTo>
                    <a:cubicBezTo>
                      <a:pt x="6504" y="0"/>
                      <a:pt x="6625" y="10"/>
                      <a:pt x="6768" y="48"/>
                    </a:cubicBezTo>
                    <a:cubicBezTo>
                      <a:pt x="6911" y="86"/>
                      <a:pt x="7053" y="159"/>
                      <a:pt x="7197" y="279"/>
                    </a:cubicBezTo>
                    <a:cubicBezTo>
                      <a:pt x="7341" y="399"/>
                      <a:pt x="7514" y="628"/>
                      <a:pt x="7632" y="768"/>
                    </a:cubicBezTo>
                    <a:cubicBezTo>
                      <a:pt x="7750" y="908"/>
                      <a:pt x="7806" y="1023"/>
                      <a:pt x="7902" y="1119"/>
                    </a:cubicBezTo>
                    <a:cubicBezTo>
                      <a:pt x="7998" y="1215"/>
                      <a:pt x="8145" y="1297"/>
                      <a:pt x="8208" y="1344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4" name="Group 7"/>
            <p:cNvGrpSpPr>
              <a:grpSpLocks/>
            </p:cNvGrpSpPr>
            <p:nvPr/>
          </p:nvGrpSpPr>
          <p:grpSpPr bwMode="auto">
            <a:xfrm>
              <a:off x="1872" y="5184"/>
              <a:ext cx="8208" cy="3232"/>
              <a:chOff x="1728" y="8610"/>
              <a:chExt cx="8208" cy="3232"/>
            </a:xfrm>
          </p:grpSpPr>
          <p:sp>
            <p:nvSpPr>
              <p:cNvPr id="1228808" name="Freeform 8"/>
              <p:cNvSpPr>
                <a:spLocks/>
              </p:cNvSpPr>
              <p:nvPr/>
            </p:nvSpPr>
            <p:spPr bwMode="auto">
              <a:xfrm>
                <a:off x="1728" y="8610"/>
                <a:ext cx="8208" cy="1682"/>
              </a:xfrm>
              <a:custGeom>
                <a:avLst/>
                <a:gdLst/>
                <a:ahLst/>
                <a:cxnLst>
                  <a:cxn ang="0">
                    <a:pos x="0" y="768"/>
                  </a:cxn>
                  <a:cxn ang="0">
                    <a:pos x="288" y="480"/>
                  </a:cxn>
                  <a:cxn ang="0">
                    <a:pos x="720" y="192"/>
                  </a:cxn>
                  <a:cxn ang="0">
                    <a:pos x="1152" y="48"/>
                  </a:cxn>
                  <a:cxn ang="0">
                    <a:pos x="1440" y="48"/>
                  </a:cxn>
                  <a:cxn ang="0">
                    <a:pos x="1872" y="192"/>
                  </a:cxn>
                  <a:cxn ang="0">
                    <a:pos x="2304" y="480"/>
                  </a:cxn>
                  <a:cxn ang="0">
                    <a:pos x="2592" y="768"/>
                  </a:cxn>
                  <a:cxn ang="0">
                    <a:pos x="2880" y="1056"/>
                  </a:cxn>
                  <a:cxn ang="0">
                    <a:pos x="3168" y="1344"/>
                  </a:cxn>
                  <a:cxn ang="0">
                    <a:pos x="3627" y="1629"/>
                  </a:cxn>
                  <a:cxn ang="0">
                    <a:pos x="4137" y="1659"/>
                  </a:cxn>
                  <a:cxn ang="0">
                    <a:pos x="4608" y="1488"/>
                  </a:cxn>
                  <a:cxn ang="0">
                    <a:pos x="5040" y="1056"/>
                  </a:cxn>
                  <a:cxn ang="0">
                    <a:pos x="5328" y="768"/>
                  </a:cxn>
                  <a:cxn ang="0">
                    <a:pos x="5760" y="336"/>
                  </a:cxn>
                  <a:cxn ang="0">
                    <a:pos x="6336" y="48"/>
                  </a:cxn>
                  <a:cxn ang="0">
                    <a:pos x="6768" y="48"/>
                  </a:cxn>
                  <a:cxn ang="0">
                    <a:pos x="7197" y="279"/>
                  </a:cxn>
                  <a:cxn ang="0">
                    <a:pos x="7632" y="768"/>
                  </a:cxn>
                  <a:cxn ang="0">
                    <a:pos x="7902" y="1119"/>
                  </a:cxn>
                  <a:cxn ang="0">
                    <a:pos x="8208" y="1344"/>
                  </a:cxn>
                </a:cxnLst>
                <a:rect l="0" t="0" r="r" b="b"/>
                <a:pathLst>
                  <a:path w="8208" h="1682">
                    <a:moveTo>
                      <a:pt x="0" y="768"/>
                    </a:moveTo>
                    <a:cubicBezTo>
                      <a:pt x="84" y="672"/>
                      <a:pt x="168" y="576"/>
                      <a:pt x="288" y="480"/>
                    </a:cubicBezTo>
                    <a:cubicBezTo>
                      <a:pt x="408" y="384"/>
                      <a:pt x="576" y="264"/>
                      <a:pt x="720" y="192"/>
                    </a:cubicBezTo>
                    <a:cubicBezTo>
                      <a:pt x="864" y="120"/>
                      <a:pt x="1032" y="72"/>
                      <a:pt x="1152" y="48"/>
                    </a:cubicBezTo>
                    <a:cubicBezTo>
                      <a:pt x="1272" y="24"/>
                      <a:pt x="1320" y="24"/>
                      <a:pt x="1440" y="48"/>
                    </a:cubicBezTo>
                    <a:cubicBezTo>
                      <a:pt x="1560" y="72"/>
                      <a:pt x="1728" y="120"/>
                      <a:pt x="1872" y="192"/>
                    </a:cubicBezTo>
                    <a:cubicBezTo>
                      <a:pt x="2016" y="264"/>
                      <a:pt x="2184" y="384"/>
                      <a:pt x="2304" y="480"/>
                    </a:cubicBezTo>
                    <a:cubicBezTo>
                      <a:pt x="2424" y="576"/>
                      <a:pt x="2496" y="672"/>
                      <a:pt x="2592" y="768"/>
                    </a:cubicBezTo>
                    <a:cubicBezTo>
                      <a:pt x="2688" y="864"/>
                      <a:pt x="2784" y="960"/>
                      <a:pt x="2880" y="1056"/>
                    </a:cubicBezTo>
                    <a:cubicBezTo>
                      <a:pt x="2976" y="1152"/>
                      <a:pt x="3043" y="1248"/>
                      <a:pt x="3168" y="1344"/>
                    </a:cubicBezTo>
                    <a:cubicBezTo>
                      <a:pt x="3293" y="1440"/>
                      <a:pt x="3466" y="1577"/>
                      <a:pt x="3627" y="1629"/>
                    </a:cubicBezTo>
                    <a:cubicBezTo>
                      <a:pt x="3788" y="1681"/>
                      <a:pt x="3974" y="1682"/>
                      <a:pt x="4137" y="1659"/>
                    </a:cubicBezTo>
                    <a:cubicBezTo>
                      <a:pt x="4300" y="1636"/>
                      <a:pt x="4458" y="1588"/>
                      <a:pt x="4608" y="1488"/>
                    </a:cubicBezTo>
                    <a:cubicBezTo>
                      <a:pt x="4758" y="1388"/>
                      <a:pt x="4920" y="1176"/>
                      <a:pt x="5040" y="1056"/>
                    </a:cubicBezTo>
                    <a:cubicBezTo>
                      <a:pt x="5160" y="936"/>
                      <a:pt x="5208" y="888"/>
                      <a:pt x="5328" y="768"/>
                    </a:cubicBezTo>
                    <a:cubicBezTo>
                      <a:pt x="5448" y="648"/>
                      <a:pt x="5592" y="456"/>
                      <a:pt x="5760" y="336"/>
                    </a:cubicBezTo>
                    <a:cubicBezTo>
                      <a:pt x="5928" y="216"/>
                      <a:pt x="6168" y="96"/>
                      <a:pt x="6336" y="48"/>
                    </a:cubicBezTo>
                    <a:cubicBezTo>
                      <a:pt x="6504" y="0"/>
                      <a:pt x="6625" y="10"/>
                      <a:pt x="6768" y="48"/>
                    </a:cubicBezTo>
                    <a:cubicBezTo>
                      <a:pt x="6911" y="86"/>
                      <a:pt x="7053" y="159"/>
                      <a:pt x="7197" y="279"/>
                    </a:cubicBezTo>
                    <a:cubicBezTo>
                      <a:pt x="7341" y="399"/>
                      <a:pt x="7514" y="628"/>
                      <a:pt x="7632" y="768"/>
                    </a:cubicBezTo>
                    <a:cubicBezTo>
                      <a:pt x="7750" y="908"/>
                      <a:pt x="7806" y="1023"/>
                      <a:pt x="7902" y="1119"/>
                    </a:cubicBezTo>
                    <a:cubicBezTo>
                      <a:pt x="7998" y="1215"/>
                      <a:pt x="8145" y="1297"/>
                      <a:pt x="8208" y="1344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228809" name="Freeform 9"/>
              <p:cNvSpPr>
                <a:spLocks/>
              </p:cNvSpPr>
              <p:nvPr/>
            </p:nvSpPr>
            <p:spPr bwMode="auto">
              <a:xfrm>
                <a:off x="1728" y="9234"/>
                <a:ext cx="8208" cy="1682"/>
              </a:xfrm>
              <a:custGeom>
                <a:avLst/>
                <a:gdLst/>
                <a:ahLst/>
                <a:cxnLst>
                  <a:cxn ang="0">
                    <a:pos x="0" y="768"/>
                  </a:cxn>
                  <a:cxn ang="0">
                    <a:pos x="288" y="480"/>
                  </a:cxn>
                  <a:cxn ang="0">
                    <a:pos x="720" y="192"/>
                  </a:cxn>
                  <a:cxn ang="0">
                    <a:pos x="1152" y="48"/>
                  </a:cxn>
                  <a:cxn ang="0">
                    <a:pos x="1440" y="48"/>
                  </a:cxn>
                  <a:cxn ang="0">
                    <a:pos x="1872" y="192"/>
                  </a:cxn>
                  <a:cxn ang="0">
                    <a:pos x="2304" y="480"/>
                  </a:cxn>
                  <a:cxn ang="0">
                    <a:pos x="2592" y="768"/>
                  </a:cxn>
                  <a:cxn ang="0">
                    <a:pos x="2880" y="1056"/>
                  </a:cxn>
                  <a:cxn ang="0">
                    <a:pos x="3168" y="1344"/>
                  </a:cxn>
                  <a:cxn ang="0">
                    <a:pos x="3627" y="1629"/>
                  </a:cxn>
                  <a:cxn ang="0">
                    <a:pos x="4137" y="1659"/>
                  </a:cxn>
                  <a:cxn ang="0">
                    <a:pos x="4608" y="1488"/>
                  </a:cxn>
                  <a:cxn ang="0">
                    <a:pos x="5040" y="1056"/>
                  </a:cxn>
                  <a:cxn ang="0">
                    <a:pos x="5328" y="768"/>
                  </a:cxn>
                  <a:cxn ang="0">
                    <a:pos x="5760" y="336"/>
                  </a:cxn>
                  <a:cxn ang="0">
                    <a:pos x="6336" y="48"/>
                  </a:cxn>
                  <a:cxn ang="0">
                    <a:pos x="6768" y="48"/>
                  </a:cxn>
                  <a:cxn ang="0">
                    <a:pos x="7197" y="279"/>
                  </a:cxn>
                  <a:cxn ang="0">
                    <a:pos x="7632" y="768"/>
                  </a:cxn>
                  <a:cxn ang="0">
                    <a:pos x="7902" y="1119"/>
                  </a:cxn>
                  <a:cxn ang="0">
                    <a:pos x="8208" y="1344"/>
                  </a:cxn>
                </a:cxnLst>
                <a:rect l="0" t="0" r="r" b="b"/>
                <a:pathLst>
                  <a:path w="8208" h="1682">
                    <a:moveTo>
                      <a:pt x="0" y="768"/>
                    </a:moveTo>
                    <a:cubicBezTo>
                      <a:pt x="84" y="672"/>
                      <a:pt x="168" y="576"/>
                      <a:pt x="288" y="480"/>
                    </a:cubicBezTo>
                    <a:cubicBezTo>
                      <a:pt x="408" y="384"/>
                      <a:pt x="576" y="264"/>
                      <a:pt x="720" y="192"/>
                    </a:cubicBezTo>
                    <a:cubicBezTo>
                      <a:pt x="864" y="120"/>
                      <a:pt x="1032" y="72"/>
                      <a:pt x="1152" y="48"/>
                    </a:cubicBezTo>
                    <a:cubicBezTo>
                      <a:pt x="1272" y="24"/>
                      <a:pt x="1320" y="24"/>
                      <a:pt x="1440" y="48"/>
                    </a:cubicBezTo>
                    <a:cubicBezTo>
                      <a:pt x="1560" y="72"/>
                      <a:pt x="1728" y="120"/>
                      <a:pt x="1872" y="192"/>
                    </a:cubicBezTo>
                    <a:cubicBezTo>
                      <a:pt x="2016" y="264"/>
                      <a:pt x="2184" y="384"/>
                      <a:pt x="2304" y="480"/>
                    </a:cubicBezTo>
                    <a:cubicBezTo>
                      <a:pt x="2424" y="576"/>
                      <a:pt x="2496" y="672"/>
                      <a:pt x="2592" y="768"/>
                    </a:cubicBezTo>
                    <a:cubicBezTo>
                      <a:pt x="2688" y="864"/>
                      <a:pt x="2784" y="960"/>
                      <a:pt x="2880" y="1056"/>
                    </a:cubicBezTo>
                    <a:cubicBezTo>
                      <a:pt x="2976" y="1152"/>
                      <a:pt x="3043" y="1248"/>
                      <a:pt x="3168" y="1344"/>
                    </a:cubicBezTo>
                    <a:cubicBezTo>
                      <a:pt x="3293" y="1440"/>
                      <a:pt x="3466" y="1577"/>
                      <a:pt x="3627" y="1629"/>
                    </a:cubicBezTo>
                    <a:cubicBezTo>
                      <a:pt x="3788" y="1681"/>
                      <a:pt x="3974" y="1682"/>
                      <a:pt x="4137" y="1659"/>
                    </a:cubicBezTo>
                    <a:cubicBezTo>
                      <a:pt x="4300" y="1636"/>
                      <a:pt x="4458" y="1588"/>
                      <a:pt x="4608" y="1488"/>
                    </a:cubicBezTo>
                    <a:cubicBezTo>
                      <a:pt x="4758" y="1388"/>
                      <a:pt x="4920" y="1176"/>
                      <a:pt x="5040" y="1056"/>
                    </a:cubicBezTo>
                    <a:cubicBezTo>
                      <a:pt x="5160" y="936"/>
                      <a:pt x="5208" y="888"/>
                      <a:pt x="5328" y="768"/>
                    </a:cubicBezTo>
                    <a:cubicBezTo>
                      <a:pt x="5448" y="648"/>
                      <a:pt x="5592" y="456"/>
                      <a:pt x="5760" y="336"/>
                    </a:cubicBezTo>
                    <a:cubicBezTo>
                      <a:pt x="5928" y="216"/>
                      <a:pt x="6168" y="96"/>
                      <a:pt x="6336" y="48"/>
                    </a:cubicBezTo>
                    <a:cubicBezTo>
                      <a:pt x="6504" y="0"/>
                      <a:pt x="6625" y="10"/>
                      <a:pt x="6768" y="48"/>
                    </a:cubicBezTo>
                    <a:cubicBezTo>
                      <a:pt x="6911" y="86"/>
                      <a:pt x="7053" y="159"/>
                      <a:pt x="7197" y="279"/>
                    </a:cubicBezTo>
                    <a:cubicBezTo>
                      <a:pt x="7341" y="399"/>
                      <a:pt x="7514" y="628"/>
                      <a:pt x="7632" y="768"/>
                    </a:cubicBezTo>
                    <a:cubicBezTo>
                      <a:pt x="7750" y="908"/>
                      <a:pt x="7806" y="1023"/>
                      <a:pt x="7902" y="1119"/>
                    </a:cubicBezTo>
                    <a:cubicBezTo>
                      <a:pt x="7998" y="1215"/>
                      <a:pt x="8145" y="1297"/>
                      <a:pt x="8208" y="1344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228810" name="Freeform 10"/>
              <p:cNvSpPr>
                <a:spLocks/>
              </p:cNvSpPr>
              <p:nvPr/>
            </p:nvSpPr>
            <p:spPr bwMode="auto">
              <a:xfrm>
                <a:off x="1728" y="9810"/>
                <a:ext cx="8208" cy="1682"/>
              </a:xfrm>
              <a:custGeom>
                <a:avLst/>
                <a:gdLst/>
                <a:ahLst/>
                <a:cxnLst>
                  <a:cxn ang="0">
                    <a:pos x="0" y="768"/>
                  </a:cxn>
                  <a:cxn ang="0">
                    <a:pos x="288" y="480"/>
                  </a:cxn>
                  <a:cxn ang="0">
                    <a:pos x="720" y="192"/>
                  </a:cxn>
                  <a:cxn ang="0">
                    <a:pos x="1152" y="48"/>
                  </a:cxn>
                  <a:cxn ang="0">
                    <a:pos x="1440" y="48"/>
                  </a:cxn>
                  <a:cxn ang="0">
                    <a:pos x="1872" y="192"/>
                  </a:cxn>
                  <a:cxn ang="0">
                    <a:pos x="2304" y="480"/>
                  </a:cxn>
                  <a:cxn ang="0">
                    <a:pos x="2592" y="768"/>
                  </a:cxn>
                  <a:cxn ang="0">
                    <a:pos x="2880" y="1056"/>
                  </a:cxn>
                  <a:cxn ang="0">
                    <a:pos x="3168" y="1344"/>
                  </a:cxn>
                  <a:cxn ang="0">
                    <a:pos x="3627" y="1629"/>
                  </a:cxn>
                  <a:cxn ang="0">
                    <a:pos x="4137" y="1659"/>
                  </a:cxn>
                  <a:cxn ang="0">
                    <a:pos x="4608" y="1488"/>
                  </a:cxn>
                  <a:cxn ang="0">
                    <a:pos x="5040" y="1056"/>
                  </a:cxn>
                  <a:cxn ang="0">
                    <a:pos x="5328" y="768"/>
                  </a:cxn>
                  <a:cxn ang="0">
                    <a:pos x="5760" y="336"/>
                  </a:cxn>
                  <a:cxn ang="0">
                    <a:pos x="6336" y="48"/>
                  </a:cxn>
                  <a:cxn ang="0">
                    <a:pos x="6768" y="48"/>
                  </a:cxn>
                  <a:cxn ang="0">
                    <a:pos x="7197" y="279"/>
                  </a:cxn>
                  <a:cxn ang="0">
                    <a:pos x="7632" y="768"/>
                  </a:cxn>
                  <a:cxn ang="0">
                    <a:pos x="7902" y="1119"/>
                  </a:cxn>
                  <a:cxn ang="0">
                    <a:pos x="8208" y="1344"/>
                  </a:cxn>
                </a:cxnLst>
                <a:rect l="0" t="0" r="r" b="b"/>
                <a:pathLst>
                  <a:path w="8208" h="1682">
                    <a:moveTo>
                      <a:pt x="0" y="768"/>
                    </a:moveTo>
                    <a:cubicBezTo>
                      <a:pt x="84" y="672"/>
                      <a:pt x="168" y="576"/>
                      <a:pt x="288" y="480"/>
                    </a:cubicBezTo>
                    <a:cubicBezTo>
                      <a:pt x="408" y="384"/>
                      <a:pt x="576" y="264"/>
                      <a:pt x="720" y="192"/>
                    </a:cubicBezTo>
                    <a:cubicBezTo>
                      <a:pt x="864" y="120"/>
                      <a:pt x="1032" y="72"/>
                      <a:pt x="1152" y="48"/>
                    </a:cubicBezTo>
                    <a:cubicBezTo>
                      <a:pt x="1272" y="24"/>
                      <a:pt x="1320" y="24"/>
                      <a:pt x="1440" y="48"/>
                    </a:cubicBezTo>
                    <a:cubicBezTo>
                      <a:pt x="1560" y="72"/>
                      <a:pt x="1728" y="120"/>
                      <a:pt x="1872" y="192"/>
                    </a:cubicBezTo>
                    <a:cubicBezTo>
                      <a:pt x="2016" y="264"/>
                      <a:pt x="2184" y="384"/>
                      <a:pt x="2304" y="480"/>
                    </a:cubicBezTo>
                    <a:cubicBezTo>
                      <a:pt x="2424" y="576"/>
                      <a:pt x="2496" y="672"/>
                      <a:pt x="2592" y="768"/>
                    </a:cubicBezTo>
                    <a:cubicBezTo>
                      <a:pt x="2688" y="864"/>
                      <a:pt x="2784" y="960"/>
                      <a:pt x="2880" y="1056"/>
                    </a:cubicBezTo>
                    <a:cubicBezTo>
                      <a:pt x="2976" y="1152"/>
                      <a:pt x="3043" y="1248"/>
                      <a:pt x="3168" y="1344"/>
                    </a:cubicBezTo>
                    <a:cubicBezTo>
                      <a:pt x="3293" y="1440"/>
                      <a:pt x="3466" y="1577"/>
                      <a:pt x="3627" y="1629"/>
                    </a:cubicBezTo>
                    <a:cubicBezTo>
                      <a:pt x="3788" y="1681"/>
                      <a:pt x="3974" y="1682"/>
                      <a:pt x="4137" y="1659"/>
                    </a:cubicBezTo>
                    <a:cubicBezTo>
                      <a:pt x="4300" y="1636"/>
                      <a:pt x="4458" y="1588"/>
                      <a:pt x="4608" y="1488"/>
                    </a:cubicBezTo>
                    <a:cubicBezTo>
                      <a:pt x="4758" y="1388"/>
                      <a:pt x="4920" y="1176"/>
                      <a:pt x="5040" y="1056"/>
                    </a:cubicBezTo>
                    <a:cubicBezTo>
                      <a:pt x="5160" y="936"/>
                      <a:pt x="5208" y="888"/>
                      <a:pt x="5328" y="768"/>
                    </a:cubicBezTo>
                    <a:cubicBezTo>
                      <a:pt x="5448" y="648"/>
                      <a:pt x="5592" y="456"/>
                      <a:pt x="5760" y="336"/>
                    </a:cubicBezTo>
                    <a:cubicBezTo>
                      <a:pt x="5928" y="216"/>
                      <a:pt x="6168" y="96"/>
                      <a:pt x="6336" y="48"/>
                    </a:cubicBezTo>
                    <a:cubicBezTo>
                      <a:pt x="6504" y="0"/>
                      <a:pt x="6625" y="10"/>
                      <a:pt x="6768" y="48"/>
                    </a:cubicBezTo>
                    <a:cubicBezTo>
                      <a:pt x="6911" y="86"/>
                      <a:pt x="7053" y="159"/>
                      <a:pt x="7197" y="279"/>
                    </a:cubicBezTo>
                    <a:cubicBezTo>
                      <a:pt x="7341" y="399"/>
                      <a:pt x="7514" y="628"/>
                      <a:pt x="7632" y="768"/>
                    </a:cubicBezTo>
                    <a:cubicBezTo>
                      <a:pt x="7750" y="908"/>
                      <a:pt x="7806" y="1023"/>
                      <a:pt x="7902" y="1119"/>
                    </a:cubicBezTo>
                    <a:cubicBezTo>
                      <a:pt x="7998" y="1215"/>
                      <a:pt x="8145" y="1297"/>
                      <a:pt x="8208" y="1344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228811" name="Line 11"/>
              <p:cNvSpPr>
                <a:spLocks noChangeShapeType="1"/>
              </p:cNvSpPr>
              <p:nvPr/>
            </p:nvSpPr>
            <p:spPr bwMode="auto">
              <a:xfrm>
                <a:off x="5616" y="8818"/>
                <a:ext cx="0" cy="3024"/>
              </a:xfrm>
              <a:prstGeom prst="line">
                <a:avLst/>
              </a:prstGeom>
              <a:noFill/>
              <a:ln w="57150">
                <a:solidFill>
                  <a:srgbClr val="000000"/>
                </a:solidFill>
                <a:prstDash val="lgDash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28812" name="Line 12"/>
          <p:cNvSpPr>
            <a:spLocks noChangeShapeType="1"/>
          </p:cNvSpPr>
          <p:nvPr/>
        </p:nvSpPr>
        <p:spPr bwMode="auto">
          <a:xfrm>
            <a:off x="1600200" y="3733800"/>
            <a:ext cx="0" cy="1920875"/>
          </a:xfrm>
          <a:prstGeom prst="line">
            <a:avLst/>
          </a:prstGeom>
          <a:noFill/>
          <a:ln w="57150">
            <a:solidFill>
              <a:srgbClr val="000000"/>
            </a:solidFill>
            <a:prstDash val="sysDot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28813" name="Line 13"/>
          <p:cNvSpPr>
            <a:spLocks noChangeShapeType="1"/>
          </p:cNvSpPr>
          <p:nvPr/>
        </p:nvSpPr>
        <p:spPr bwMode="auto">
          <a:xfrm>
            <a:off x="6629400" y="3733800"/>
            <a:ext cx="0" cy="1920875"/>
          </a:xfrm>
          <a:prstGeom prst="line">
            <a:avLst/>
          </a:prstGeom>
          <a:noFill/>
          <a:ln w="57150">
            <a:solidFill>
              <a:srgbClr val="000000"/>
            </a:solidFill>
            <a:prstDash val="sysDot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28814" name="Text Box 14"/>
          <p:cNvSpPr txBox="1">
            <a:spLocks noChangeArrowheads="1"/>
          </p:cNvSpPr>
          <p:nvPr/>
        </p:nvSpPr>
        <p:spPr bwMode="auto">
          <a:xfrm>
            <a:off x="381000" y="2590800"/>
            <a:ext cx="3505200" cy="1219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West of trough axis, in northerly flow, larger f 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advected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: trough  “built” there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28815" name="Line 15"/>
          <p:cNvSpPr>
            <a:spLocks noChangeShapeType="1"/>
          </p:cNvSpPr>
          <p:nvPr/>
        </p:nvSpPr>
        <p:spPr bwMode="auto">
          <a:xfrm flipV="1">
            <a:off x="8305800" y="2971800"/>
            <a:ext cx="0" cy="8382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28816" name="Text Box 16"/>
          <p:cNvSpPr txBox="1">
            <a:spLocks noChangeArrowheads="1"/>
          </p:cNvSpPr>
          <p:nvPr/>
        </p:nvSpPr>
        <p:spPr bwMode="auto">
          <a:xfrm>
            <a:off x="8001000" y="3857625"/>
            <a:ext cx="83820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north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28817" name="Line 17"/>
          <p:cNvSpPr>
            <a:spLocks noChangeShapeType="1"/>
          </p:cNvSpPr>
          <p:nvPr/>
        </p:nvSpPr>
        <p:spPr bwMode="auto">
          <a:xfrm>
            <a:off x="2590800" y="3733800"/>
            <a:ext cx="228600" cy="9906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28818" name="Text Box 18"/>
          <p:cNvSpPr txBox="1">
            <a:spLocks noChangeArrowheads="1"/>
          </p:cNvSpPr>
          <p:nvPr/>
        </p:nvSpPr>
        <p:spPr bwMode="auto">
          <a:xfrm>
            <a:off x="4572000" y="2667000"/>
            <a:ext cx="3352800" cy="1219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West of ridge axis, in southerly flow, smaller f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advected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: ridge  “built” there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28819" name="Line 19"/>
          <p:cNvSpPr>
            <a:spLocks noChangeShapeType="1"/>
          </p:cNvSpPr>
          <p:nvPr/>
        </p:nvSpPr>
        <p:spPr bwMode="auto">
          <a:xfrm>
            <a:off x="5410200" y="3886200"/>
            <a:ext cx="304800" cy="7620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28820" name="Text Box 20"/>
          <p:cNvSpPr txBox="1">
            <a:spLocks noChangeArrowheads="1"/>
          </p:cNvSpPr>
          <p:nvPr/>
        </p:nvSpPr>
        <p:spPr bwMode="auto">
          <a:xfrm>
            <a:off x="228600" y="6019800"/>
            <a:ext cx="3276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Result: whole pattern propagates westward against vorticity advection, which acts to push pattern eastward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28821" name="Line 21"/>
          <p:cNvSpPr>
            <a:spLocks noChangeShapeType="1"/>
          </p:cNvSpPr>
          <p:nvPr/>
        </p:nvSpPr>
        <p:spPr bwMode="auto">
          <a:xfrm flipH="1">
            <a:off x="6324600" y="4495800"/>
            <a:ext cx="609600" cy="0"/>
          </a:xfrm>
          <a:prstGeom prst="line">
            <a:avLst/>
          </a:prstGeom>
          <a:noFill/>
          <a:ln w="1270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28822" name="Line 22"/>
          <p:cNvSpPr>
            <a:spLocks noChangeShapeType="1"/>
          </p:cNvSpPr>
          <p:nvPr/>
        </p:nvSpPr>
        <p:spPr bwMode="auto">
          <a:xfrm flipH="1">
            <a:off x="3657600" y="5638800"/>
            <a:ext cx="609600" cy="0"/>
          </a:xfrm>
          <a:prstGeom prst="line">
            <a:avLst/>
          </a:prstGeom>
          <a:noFill/>
          <a:ln w="1270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28823" name="Line 23"/>
          <p:cNvSpPr>
            <a:spLocks noChangeShapeType="1"/>
          </p:cNvSpPr>
          <p:nvPr/>
        </p:nvSpPr>
        <p:spPr bwMode="auto">
          <a:xfrm flipH="1">
            <a:off x="1295400" y="4495800"/>
            <a:ext cx="609600" cy="0"/>
          </a:xfrm>
          <a:prstGeom prst="line">
            <a:avLst/>
          </a:prstGeom>
          <a:noFill/>
          <a:ln w="1270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335895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28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28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28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67 -0.00138 L -0.10834 -0.00138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1214E-6 L -0.11667 2.31214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2288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 5.78035E-8 L -0.08334 5.78035E-8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2288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2.31214E-6 L -0.11667 2.31214E-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2288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-2.48555E-6 L -0.11667 -2.48555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2288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48555E-6 L -0.11666 -2.48555E-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2288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812" grpId="0" animBg="1"/>
      <p:bldP spid="1228813" grpId="0" animBg="1"/>
      <p:bldP spid="1228821" grpId="0" animBg="1"/>
      <p:bldP spid="1228821" grpId="1" animBg="1"/>
      <p:bldP spid="1228822" grpId="0" animBg="1"/>
      <p:bldP spid="1228822" grpId="1" animBg="1"/>
      <p:bldP spid="1228823" grpId="0" animBg="1"/>
      <p:bldP spid="1228823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850" name="Freeform 2"/>
          <p:cNvSpPr>
            <a:spLocks/>
          </p:cNvSpPr>
          <p:nvPr/>
        </p:nvSpPr>
        <p:spPr bwMode="auto">
          <a:xfrm>
            <a:off x="400050" y="1905000"/>
            <a:ext cx="8058150" cy="806450"/>
          </a:xfrm>
          <a:custGeom>
            <a:avLst/>
            <a:gdLst/>
            <a:ahLst/>
            <a:cxnLst>
              <a:cxn ang="0">
                <a:pos x="0" y="384"/>
              </a:cxn>
              <a:cxn ang="0">
                <a:pos x="156" y="384"/>
              </a:cxn>
              <a:cxn ang="0">
                <a:pos x="384" y="390"/>
              </a:cxn>
              <a:cxn ang="0">
                <a:pos x="522" y="384"/>
              </a:cxn>
              <a:cxn ang="0">
                <a:pos x="582" y="360"/>
              </a:cxn>
              <a:cxn ang="0">
                <a:pos x="702" y="276"/>
              </a:cxn>
              <a:cxn ang="0">
                <a:pos x="840" y="216"/>
              </a:cxn>
              <a:cxn ang="0">
                <a:pos x="960" y="234"/>
              </a:cxn>
              <a:cxn ang="0">
                <a:pos x="1036" y="296"/>
              </a:cxn>
              <a:cxn ang="0">
                <a:pos x="1103" y="364"/>
              </a:cxn>
              <a:cxn ang="0">
                <a:pos x="1200" y="456"/>
              </a:cxn>
              <a:cxn ang="0">
                <a:pos x="1350" y="504"/>
              </a:cxn>
              <a:cxn ang="0">
                <a:pos x="1488" y="480"/>
              </a:cxn>
              <a:cxn ang="0">
                <a:pos x="1622" y="380"/>
              </a:cxn>
              <a:cxn ang="0">
                <a:pos x="1692" y="282"/>
              </a:cxn>
              <a:cxn ang="0">
                <a:pos x="1752" y="204"/>
              </a:cxn>
              <a:cxn ang="0">
                <a:pos x="1829" y="108"/>
              </a:cxn>
              <a:cxn ang="0">
                <a:pos x="1933" y="28"/>
              </a:cxn>
              <a:cxn ang="0">
                <a:pos x="2056" y="4"/>
              </a:cxn>
              <a:cxn ang="0">
                <a:pos x="2188" y="52"/>
              </a:cxn>
              <a:cxn ang="0">
                <a:pos x="2273" y="148"/>
              </a:cxn>
              <a:cxn ang="0">
                <a:pos x="2365" y="286"/>
              </a:cxn>
              <a:cxn ang="0">
                <a:pos x="2452" y="412"/>
              </a:cxn>
              <a:cxn ang="0">
                <a:pos x="2538" y="474"/>
              </a:cxn>
              <a:cxn ang="0">
                <a:pos x="2634" y="504"/>
              </a:cxn>
              <a:cxn ang="0">
                <a:pos x="2724" y="498"/>
              </a:cxn>
              <a:cxn ang="0">
                <a:pos x="2802" y="456"/>
              </a:cxn>
              <a:cxn ang="0">
                <a:pos x="2862" y="390"/>
              </a:cxn>
              <a:cxn ang="0">
                <a:pos x="2924" y="332"/>
              </a:cxn>
              <a:cxn ang="0">
                <a:pos x="2994" y="276"/>
              </a:cxn>
              <a:cxn ang="0">
                <a:pos x="3096" y="258"/>
              </a:cxn>
              <a:cxn ang="0">
                <a:pos x="3204" y="306"/>
              </a:cxn>
              <a:cxn ang="0">
                <a:pos x="3320" y="388"/>
              </a:cxn>
              <a:cxn ang="0">
                <a:pos x="3462" y="390"/>
              </a:cxn>
              <a:cxn ang="0">
                <a:pos x="3660" y="388"/>
              </a:cxn>
              <a:cxn ang="0">
                <a:pos x="3852" y="390"/>
              </a:cxn>
              <a:cxn ang="0">
                <a:pos x="4113" y="388"/>
              </a:cxn>
              <a:cxn ang="0">
                <a:pos x="4396" y="388"/>
              </a:cxn>
              <a:cxn ang="0">
                <a:pos x="4680" y="388"/>
              </a:cxn>
              <a:cxn ang="0">
                <a:pos x="4849" y="388"/>
              </a:cxn>
              <a:cxn ang="0">
                <a:pos x="5076" y="388"/>
              </a:cxn>
            </a:cxnLst>
            <a:rect l="0" t="0" r="r" b="b"/>
            <a:pathLst>
              <a:path w="5076" h="508">
                <a:moveTo>
                  <a:pt x="0" y="384"/>
                </a:moveTo>
                <a:cubicBezTo>
                  <a:pt x="26" y="383"/>
                  <a:pt x="92" y="383"/>
                  <a:pt x="156" y="384"/>
                </a:cubicBezTo>
                <a:cubicBezTo>
                  <a:pt x="220" y="385"/>
                  <a:pt x="323" y="390"/>
                  <a:pt x="384" y="390"/>
                </a:cubicBezTo>
                <a:cubicBezTo>
                  <a:pt x="445" y="390"/>
                  <a:pt x="489" y="389"/>
                  <a:pt x="522" y="384"/>
                </a:cubicBezTo>
                <a:cubicBezTo>
                  <a:pt x="555" y="379"/>
                  <a:pt x="552" y="378"/>
                  <a:pt x="582" y="360"/>
                </a:cubicBezTo>
                <a:cubicBezTo>
                  <a:pt x="612" y="342"/>
                  <a:pt x="659" y="300"/>
                  <a:pt x="702" y="276"/>
                </a:cubicBezTo>
                <a:cubicBezTo>
                  <a:pt x="745" y="252"/>
                  <a:pt x="797" y="223"/>
                  <a:pt x="840" y="216"/>
                </a:cubicBezTo>
                <a:cubicBezTo>
                  <a:pt x="883" y="209"/>
                  <a:pt x="927" y="221"/>
                  <a:pt x="960" y="234"/>
                </a:cubicBezTo>
                <a:cubicBezTo>
                  <a:pt x="993" y="247"/>
                  <a:pt x="1012" y="274"/>
                  <a:pt x="1036" y="296"/>
                </a:cubicBezTo>
                <a:cubicBezTo>
                  <a:pt x="1060" y="318"/>
                  <a:pt x="1076" y="337"/>
                  <a:pt x="1103" y="364"/>
                </a:cubicBezTo>
                <a:cubicBezTo>
                  <a:pt x="1130" y="391"/>
                  <a:pt x="1159" y="433"/>
                  <a:pt x="1200" y="456"/>
                </a:cubicBezTo>
                <a:cubicBezTo>
                  <a:pt x="1241" y="479"/>
                  <a:pt x="1302" y="500"/>
                  <a:pt x="1350" y="504"/>
                </a:cubicBezTo>
                <a:cubicBezTo>
                  <a:pt x="1398" y="508"/>
                  <a:pt x="1443" y="501"/>
                  <a:pt x="1488" y="480"/>
                </a:cubicBezTo>
                <a:cubicBezTo>
                  <a:pt x="1533" y="459"/>
                  <a:pt x="1588" y="413"/>
                  <a:pt x="1622" y="380"/>
                </a:cubicBezTo>
                <a:cubicBezTo>
                  <a:pt x="1656" y="347"/>
                  <a:pt x="1670" y="311"/>
                  <a:pt x="1692" y="282"/>
                </a:cubicBezTo>
                <a:cubicBezTo>
                  <a:pt x="1714" y="253"/>
                  <a:pt x="1729" y="233"/>
                  <a:pt x="1752" y="204"/>
                </a:cubicBezTo>
                <a:cubicBezTo>
                  <a:pt x="1775" y="175"/>
                  <a:pt x="1799" y="137"/>
                  <a:pt x="1829" y="108"/>
                </a:cubicBezTo>
                <a:cubicBezTo>
                  <a:pt x="1859" y="79"/>
                  <a:pt x="1895" y="45"/>
                  <a:pt x="1933" y="28"/>
                </a:cubicBezTo>
                <a:cubicBezTo>
                  <a:pt x="1971" y="11"/>
                  <a:pt x="2013" y="0"/>
                  <a:pt x="2056" y="4"/>
                </a:cubicBezTo>
                <a:cubicBezTo>
                  <a:pt x="2098" y="8"/>
                  <a:pt x="2151" y="28"/>
                  <a:pt x="2188" y="52"/>
                </a:cubicBezTo>
                <a:cubicBezTo>
                  <a:pt x="2224" y="76"/>
                  <a:pt x="2243" y="109"/>
                  <a:pt x="2273" y="148"/>
                </a:cubicBezTo>
                <a:cubicBezTo>
                  <a:pt x="2302" y="187"/>
                  <a:pt x="2335" y="242"/>
                  <a:pt x="2365" y="286"/>
                </a:cubicBezTo>
                <a:cubicBezTo>
                  <a:pt x="2394" y="330"/>
                  <a:pt x="2423" y="381"/>
                  <a:pt x="2452" y="412"/>
                </a:cubicBezTo>
                <a:cubicBezTo>
                  <a:pt x="2481" y="443"/>
                  <a:pt x="2508" y="459"/>
                  <a:pt x="2538" y="474"/>
                </a:cubicBezTo>
                <a:cubicBezTo>
                  <a:pt x="2568" y="489"/>
                  <a:pt x="2603" y="500"/>
                  <a:pt x="2634" y="504"/>
                </a:cubicBezTo>
                <a:cubicBezTo>
                  <a:pt x="2665" y="508"/>
                  <a:pt x="2696" y="506"/>
                  <a:pt x="2724" y="498"/>
                </a:cubicBezTo>
                <a:cubicBezTo>
                  <a:pt x="2752" y="490"/>
                  <a:pt x="2779" y="474"/>
                  <a:pt x="2802" y="456"/>
                </a:cubicBezTo>
                <a:cubicBezTo>
                  <a:pt x="2825" y="438"/>
                  <a:pt x="2842" y="411"/>
                  <a:pt x="2862" y="390"/>
                </a:cubicBezTo>
                <a:cubicBezTo>
                  <a:pt x="2882" y="369"/>
                  <a:pt x="2902" y="351"/>
                  <a:pt x="2924" y="332"/>
                </a:cubicBezTo>
                <a:cubicBezTo>
                  <a:pt x="2946" y="313"/>
                  <a:pt x="2965" y="288"/>
                  <a:pt x="2994" y="276"/>
                </a:cubicBezTo>
                <a:cubicBezTo>
                  <a:pt x="3023" y="264"/>
                  <a:pt x="3061" y="253"/>
                  <a:pt x="3096" y="258"/>
                </a:cubicBezTo>
                <a:cubicBezTo>
                  <a:pt x="3131" y="263"/>
                  <a:pt x="3167" y="284"/>
                  <a:pt x="3204" y="306"/>
                </a:cubicBezTo>
                <a:cubicBezTo>
                  <a:pt x="3241" y="328"/>
                  <a:pt x="3277" y="374"/>
                  <a:pt x="3320" y="388"/>
                </a:cubicBezTo>
                <a:cubicBezTo>
                  <a:pt x="3363" y="402"/>
                  <a:pt x="3405" y="390"/>
                  <a:pt x="3462" y="390"/>
                </a:cubicBezTo>
                <a:cubicBezTo>
                  <a:pt x="3519" y="390"/>
                  <a:pt x="3595" y="388"/>
                  <a:pt x="3660" y="388"/>
                </a:cubicBezTo>
                <a:cubicBezTo>
                  <a:pt x="3725" y="388"/>
                  <a:pt x="3777" y="390"/>
                  <a:pt x="3852" y="390"/>
                </a:cubicBezTo>
                <a:cubicBezTo>
                  <a:pt x="3927" y="390"/>
                  <a:pt x="4022" y="388"/>
                  <a:pt x="4113" y="388"/>
                </a:cubicBezTo>
                <a:cubicBezTo>
                  <a:pt x="4204" y="388"/>
                  <a:pt x="4302" y="388"/>
                  <a:pt x="4396" y="388"/>
                </a:cubicBezTo>
                <a:cubicBezTo>
                  <a:pt x="4491" y="388"/>
                  <a:pt x="4604" y="388"/>
                  <a:pt x="4680" y="388"/>
                </a:cubicBezTo>
                <a:cubicBezTo>
                  <a:pt x="4755" y="388"/>
                  <a:pt x="4783" y="388"/>
                  <a:pt x="4849" y="388"/>
                </a:cubicBezTo>
                <a:cubicBezTo>
                  <a:pt x="4916" y="388"/>
                  <a:pt x="4996" y="388"/>
                  <a:pt x="5076" y="388"/>
                </a:cubicBezTo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51" name="Line 3"/>
          <p:cNvSpPr>
            <a:spLocks noChangeShapeType="1"/>
          </p:cNvSpPr>
          <p:nvPr/>
        </p:nvSpPr>
        <p:spPr bwMode="auto">
          <a:xfrm>
            <a:off x="381000" y="2514600"/>
            <a:ext cx="8077200" cy="0"/>
          </a:xfrm>
          <a:prstGeom prst="line">
            <a:avLst/>
          </a:prstGeom>
          <a:noFill/>
          <a:ln w="12700">
            <a:solidFill>
              <a:schemeClr val="tx2"/>
            </a:solidFill>
            <a:prstDash val="lgDash"/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52" name="Freeform 4"/>
          <p:cNvSpPr>
            <a:spLocks/>
          </p:cNvSpPr>
          <p:nvPr/>
        </p:nvSpPr>
        <p:spPr bwMode="auto">
          <a:xfrm>
            <a:off x="400050" y="1447800"/>
            <a:ext cx="8058150" cy="806450"/>
          </a:xfrm>
          <a:custGeom>
            <a:avLst/>
            <a:gdLst/>
            <a:ahLst/>
            <a:cxnLst>
              <a:cxn ang="0">
                <a:pos x="0" y="384"/>
              </a:cxn>
              <a:cxn ang="0">
                <a:pos x="156" y="384"/>
              </a:cxn>
              <a:cxn ang="0">
                <a:pos x="384" y="390"/>
              </a:cxn>
              <a:cxn ang="0">
                <a:pos x="522" y="384"/>
              </a:cxn>
              <a:cxn ang="0">
                <a:pos x="582" y="360"/>
              </a:cxn>
              <a:cxn ang="0">
                <a:pos x="702" y="276"/>
              </a:cxn>
              <a:cxn ang="0">
                <a:pos x="840" y="216"/>
              </a:cxn>
              <a:cxn ang="0">
                <a:pos x="960" y="234"/>
              </a:cxn>
              <a:cxn ang="0">
                <a:pos x="1036" y="296"/>
              </a:cxn>
              <a:cxn ang="0">
                <a:pos x="1103" y="364"/>
              </a:cxn>
              <a:cxn ang="0">
                <a:pos x="1200" y="456"/>
              </a:cxn>
              <a:cxn ang="0">
                <a:pos x="1350" y="504"/>
              </a:cxn>
              <a:cxn ang="0">
                <a:pos x="1488" y="480"/>
              </a:cxn>
              <a:cxn ang="0">
                <a:pos x="1622" y="380"/>
              </a:cxn>
              <a:cxn ang="0">
                <a:pos x="1692" y="282"/>
              </a:cxn>
              <a:cxn ang="0">
                <a:pos x="1752" y="204"/>
              </a:cxn>
              <a:cxn ang="0">
                <a:pos x="1829" y="108"/>
              </a:cxn>
              <a:cxn ang="0">
                <a:pos x="1933" y="28"/>
              </a:cxn>
              <a:cxn ang="0">
                <a:pos x="2056" y="4"/>
              </a:cxn>
              <a:cxn ang="0">
                <a:pos x="2188" y="52"/>
              </a:cxn>
              <a:cxn ang="0">
                <a:pos x="2273" y="148"/>
              </a:cxn>
              <a:cxn ang="0">
                <a:pos x="2365" y="286"/>
              </a:cxn>
              <a:cxn ang="0">
                <a:pos x="2452" y="412"/>
              </a:cxn>
              <a:cxn ang="0">
                <a:pos x="2538" y="474"/>
              </a:cxn>
              <a:cxn ang="0">
                <a:pos x="2634" y="504"/>
              </a:cxn>
              <a:cxn ang="0">
                <a:pos x="2724" y="498"/>
              </a:cxn>
              <a:cxn ang="0">
                <a:pos x="2802" y="456"/>
              </a:cxn>
              <a:cxn ang="0">
                <a:pos x="2862" y="390"/>
              </a:cxn>
              <a:cxn ang="0">
                <a:pos x="2924" y="332"/>
              </a:cxn>
              <a:cxn ang="0">
                <a:pos x="2994" y="276"/>
              </a:cxn>
              <a:cxn ang="0">
                <a:pos x="3096" y="258"/>
              </a:cxn>
              <a:cxn ang="0">
                <a:pos x="3204" y="306"/>
              </a:cxn>
              <a:cxn ang="0">
                <a:pos x="3320" y="388"/>
              </a:cxn>
              <a:cxn ang="0">
                <a:pos x="3462" y="390"/>
              </a:cxn>
              <a:cxn ang="0">
                <a:pos x="3660" y="388"/>
              </a:cxn>
              <a:cxn ang="0">
                <a:pos x="3852" y="390"/>
              </a:cxn>
              <a:cxn ang="0">
                <a:pos x="4113" y="388"/>
              </a:cxn>
              <a:cxn ang="0">
                <a:pos x="4396" y="388"/>
              </a:cxn>
              <a:cxn ang="0">
                <a:pos x="4680" y="388"/>
              </a:cxn>
              <a:cxn ang="0">
                <a:pos x="4849" y="388"/>
              </a:cxn>
              <a:cxn ang="0">
                <a:pos x="5076" y="388"/>
              </a:cxn>
            </a:cxnLst>
            <a:rect l="0" t="0" r="r" b="b"/>
            <a:pathLst>
              <a:path w="5076" h="508">
                <a:moveTo>
                  <a:pt x="0" y="384"/>
                </a:moveTo>
                <a:cubicBezTo>
                  <a:pt x="26" y="383"/>
                  <a:pt x="92" y="383"/>
                  <a:pt x="156" y="384"/>
                </a:cubicBezTo>
                <a:cubicBezTo>
                  <a:pt x="220" y="385"/>
                  <a:pt x="323" y="390"/>
                  <a:pt x="384" y="390"/>
                </a:cubicBezTo>
                <a:cubicBezTo>
                  <a:pt x="445" y="390"/>
                  <a:pt x="489" y="389"/>
                  <a:pt x="522" y="384"/>
                </a:cubicBezTo>
                <a:cubicBezTo>
                  <a:pt x="555" y="379"/>
                  <a:pt x="552" y="378"/>
                  <a:pt x="582" y="360"/>
                </a:cubicBezTo>
                <a:cubicBezTo>
                  <a:pt x="612" y="342"/>
                  <a:pt x="659" y="300"/>
                  <a:pt x="702" y="276"/>
                </a:cubicBezTo>
                <a:cubicBezTo>
                  <a:pt x="745" y="252"/>
                  <a:pt x="797" y="223"/>
                  <a:pt x="840" y="216"/>
                </a:cubicBezTo>
                <a:cubicBezTo>
                  <a:pt x="883" y="209"/>
                  <a:pt x="927" y="221"/>
                  <a:pt x="960" y="234"/>
                </a:cubicBezTo>
                <a:cubicBezTo>
                  <a:pt x="993" y="247"/>
                  <a:pt x="1012" y="274"/>
                  <a:pt x="1036" y="296"/>
                </a:cubicBezTo>
                <a:cubicBezTo>
                  <a:pt x="1060" y="318"/>
                  <a:pt x="1076" y="337"/>
                  <a:pt x="1103" y="364"/>
                </a:cubicBezTo>
                <a:cubicBezTo>
                  <a:pt x="1130" y="391"/>
                  <a:pt x="1159" y="433"/>
                  <a:pt x="1200" y="456"/>
                </a:cubicBezTo>
                <a:cubicBezTo>
                  <a:pt x="1241" y="479"/>
                  <a:pt x="1302" y="500"/>
                  <a:pt x="1350" y="504"/>
                </a:cubicBezTo>
                <a:cubicBezTo>
                  <a:pt x="1398" y="508"/>
                  <a:pt x="1443" y="501"/>
                  <a:pt x="1488" y="480"/>
                </a:cubicBezTo>
                <a:cubicBezTo>
                  <a:pt x="1533" y="459"/>
                  <a:pt x="1588" y="413"/>
                  <a:pt x="1622" y="380"/>
                </a:cubicBezTo>
                <a:cubicBezTo>
                  <a:pt x="1656" y="347"/>
                  <a:pt x="1670" y="311"/>
                  <a:pt x="1692" y="282"/>
                </a:cubicBezTo>
                <a:cubicBezTo>
                  <a:pt x="1714" y="253"/>
                  <a:pt x="1729" y="233"/>
                  <a:pt x="1752" y="204"/>
                </a:cubicBezTo>
                <a:cubicBezTo>
                  <a:pt x="1775" y="175"/>
                  <a:pt x="1799" y="137"/>
                  <a:pt x="1829" y="108"/>
                </a:cubicBezTo>
                <a:cubicBezTo>
                  <a:pt x="1859" y="79"/>
                  <a:pt x="1895" y="45"/>
                  <a:pt x="1933" y="28"/>
                </a:cubicBezTo>
                <a:cubicBezTo>
                  <a:pt x="1971" y="11"/>
                  <a:pt x="2013" y="0"/>
                  <a:pt x="2056" y="4"/>
                </a:cubicBezTo>
                <a:cubicBezTo>
                  <a:pt x="2098" y="8"/>
                  <a:pt x="2151" y="28"/>
                  <a:pt x="2188" y="52"/>
                </a:cubicBezTo>
                <a:cubicBezTo>
                  <a:pt x="2224" y="76"/>
                  <a:pt x="2243" y="109"/>
                  <a:pt x="2273" y="148"/>
                </a:cubicBezTo>
                <a:cubicBezTo>
                  <a:pt x="2302" y="187"/>
                  <a:pt x="2335" y="242"/>
                  <a:pt x="2365" y="286"/>
                </a:cubicBezTo>
                <a:cubicBezTo>
                  <a:pt x="2394" y="330"/>
                  <a:pt x="2423" y="381"/>
                  <a:pt x="2452" y="412"/>
                </a:cubicBezTo>
                <a:cubicBezTo>
                  <a:pt x="2481" y="443"/>
                  <a:pt x="2508" y="459"/>
                  <a:pt x="2538" y="474"/>
                </a:cubicBezTo>
                <a:cubicBezTo>
                  <a:pt x="2568" y="489"/>
                  <a:pt x="2603" y="500"/>
                  <a:pt x="2634" y="504"/>
                </a:cubicBezTo>
                <a:cubicBezTo>
                  <a:pt x="2665" y="508"/>
                  <a:pt x="2696" y="506"/>
                  <a:pt x="2724" y="498"/>
                </a:cubicBezTo>
                <a:cubicBezTo>
                  <a:pt x="2752" y="490"/>
                  <a:pt x="2779" y="474"/>
                  <a:pt x="2802" y="456"/>
                </a:cubicBezTo>
                <a:cubicBezTo>
                  <a:pt x="2825" y="438"/>
                  <a:pt x="2842" y="411"/>
                  <a:pt x="2862" y="390"/>
                </a:cubicBezTo>
                <a:cubicBezTo>
                  <a:pt x="2882" y="369"/>
                  <a:pt x="2902" y="351"/>
                  <a:pt x="2924" y="332"/>
                </a:cubicBezTo>
                <a:cubicBezTo>
                  <a:pt x="2946" y="313"/>
                  <a:pt x="2965" y="288"/>
                  <a:pt x="2994" y="276"/>
                </a:cubicBezTo>
                <a:cubicBezTo>
                  <a:pt x="3023" y="264"/>
                  <a:pt x="3061" y="253"/>
                  <a:pt x="3096" y="258"/>
                </a:cubicBezTo>
                <a:cubicBezTo>
                  <a:pt x="3131" y="263"/>
                  <a:pt x="3167" y="284"/>
                  <a:pt x="3204" y="306"/>
                </a:cubicBezTo>
                <a:cubicBezTo>
                  <a:pt x="3241" y="328"/>
                  <a:pt x="3277" y="374"/>
                  <a:pt x="3320" y="388"/>
                </a:cubicBezTo>
                <a:cubicBezTo>
                  <a:pt x="3363" y="402"/>
                  <a:pt x="3405" y="390"/>
                  <a:pt x="3462" y="390"/>
                </a:cubicBezTo>
                <a:cubicBezTo>
                  <a:pt x="3519" y="390"/>
                  <a:pt x="3595" y="388"/>
                  <a:pt x="3660" y="388"/>
                </a:cubicBezTo>
                <a:cubicBezTo>
                  <a:pt x="3725" y="388"/>
                  <a:pt x="3777" y="390"/>
                  <a:pt x="3852" y="390"/>
                </a:cubicBezTo>
                <a:cubicBezTo>
                  <a:pt x="3927" y="390"/>
                  <a:pt x="4022" y="388"/>
                  <a:pt x="4113" y="388"/>
                </a:cubicBezTo>
                <a:cubicBezTo>
                  <a:pt x="4204" y="388"/>
                  <a:pt x="4302" y="388"/>
                  <a:pt x="4396" y="388"/>
                </a:cubicBezTo>
                <a:cubicBezTo>
                  <a:pt x="4491" y="388"/>
                  <a:pt x="4604" y="388"/>
                  <a:pt x="4680" y="388"/>
                </a:cubicBezTo>
                <a:cubicBezTo>
                  <a:pt x="4755" y="388"/>
                  <a:pt x="4783" y="388"/>
                  <a:pt x="4849" y="388"/>
                </a:cubicBezTo>
                <a:cubicBezTo>
                  <a:pt x="4916" y="388"/>
                  <a:pt x="4996" y="388"/>
                  <a:pt x="5076" y="388"/>
                </a:cubicBezTo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53" name="Freeform 5"/>
          <p:cNvSpPr>
            <a:spLocks/>
          </p:cNvSpPr>
          <p:nvPr/>
        </p:nvSpPr>
        <p:spPr bwMode="auto">
          <a:xfrm>
            <a:off x="400050" y="2317750"/>
            <a:ext cx="8058150" cy="806450"/>
          </a:xfrm>
          <a:custGeom>
            <a:avLst/>
            <a:gdLst/>
            <a:ahLst/>
            <a:cxnLst>
              <a:cxn ang="0">
                <a:pos x="0" y="384"/>
              </a:cxn>
              <a:cxn ang="0">
                <a:pos x="156" y="384"/>
              </a:cxn>
              <a:cxn ang="0">
                <a:pos x="384" y="390"/>
              </a:cxn>
              <a:cxn ang="0">
                <a:pos x="522" y="384"/>
              </a:cxn>
              <a:cxn ang="0">
                <a:pos x="582" y="360"/>
              </a:cxn>
              <a:cxn ang="0">
                <a:pos x="702" y="276"/>
              </a:cxn>
              <a:cxn ang="0">
                <a:pos x="840" y="216"/>
              </a:cxn>
              <a:cxn ang="0">
                <a:pos x="960" y="234"/>
              </a:cxn>
              <a:cxn ang="0">
                <a:pos x="1036" y="296"/>
              </a:cxn>
              <a:cxn ang="0">
                <a:pos x="1103" y="364"/>
              </a:cxn>
              <a:cxn ang="0">
                <a:pos x="1200" y="456"/>
              </a:cxn>
              <a:cxn ang="0">
                <a:pos x="1350" y="504"/>
              </a:cxn>
              <a:cxn ang="0">
                <a:pos x="1488" y="480"/>
              </a:cxn>
              <a:cxn ang="0">
                <a:pos x="1622" y="380"/>
              </a:cxn>
              <a:cxn ang="0">
                <a:pos x="1692" y="282"/>
              </a:cxn>
              <a:cxn ang="0">
                <a:pos x="1752" y="204"/>
              </a:cxn>
              <a:cxn ang="0">
                <a:pos x="1829" y="108"/>
              </a:cxn>
              <a:cxn ang="0">
                <a:pos x="1933" y="28"/>
              </a:cxn>
              <a:cxn ang="0">
                <a:pos x="2056" y="4"/>
              </a:cxn>
              <a:cxn ang="0">
                <a:pos x="2188" y="52"/>
              </a:cxn>
              <a:cxn ang="0">
                <a:pos x="2273" y="148"/>
              </a:cxn>
              <a:cxn ang="0">
                <a:pos x="2365" y="286"/>
              </a:cxn>
              <a:cxn ang="0">
                <a:pos x="2452" y="412"/>
              </a:cxn>
              <a:cxn ang="0">
                <a:pos x="2538" y="474"/>
              </a:cxn>
              <a:cxn ang="0">
                <a:pos x="2634" y="504"/>
              </a:cxn>
              <a:cxn ang="0">
                <a:pos x="2724" y="498"/>
              </a:cxn>
              <a:cxn ang="0">
                <a:pos x="2802" y="456"/>
              </a:cxn>
              <a:cxn ang="0">
                <a:pos x="2862" y="390"/>
              </a:cxn>
              <a:cxn ang="0">
                <a:pos x="2924" y="332"/>
              </a:cxn>
              <a:cxn ang="0">
                <a:pos x="2994" y="276"/>
              </a:cxn>
              <a:cxn ang="0">
                <a:pos x="3096" y="258"/>
              </a:cxn>
              <a:cxn ang="0">
                <a:pos x="3204" y="306"/>
              </a:cxn>
              <a:cxn ang="0">
                <a:pos x="3320" y="388"/>
              </a:cxn>
              <a:cxn ang="0">
                <a:pos x="3462" y="390"/>
              </a:cxn>
              <a:cxn ang="0">
                <a:pos x="3660" y="388"/>
              </a:cxn>
              <a:cxn ang="0">
                <a:pos x="3852" y="390"/>
              </a:cxn>
              <a:cxn ang="0">
                <a:pos x="4113" y="388"/>
              </a:cxn>
              <a:cxn ang="0">
                <a:pos x="4396" y="388"/>
              </a:cxn>
              <a:cxn ang="0">
                <a:pos x="4680" y="388"/>
              </a:cxn>
              <a:cxn ang="0">
                <a:pos x="4849" y="388"/>
              </a:cxn>
              <a:cxn ang="0">
                <a:pos x="5076" y="388"/>
              </a:cxn>
            </a:cxnLst>
            <a:rect l="0" t="0" r="r" b="b"/>
            <a:pathLst>
              <a:path w="5076" h="508">
                <a:moveTo>
                  <a:pt x="0" y="384"/>
                </a:moveTo>
                <a:cubicBezTo>
                  <a:pt x="26" y="383"/>
                  <a:pt x="92" y="383"/>
                  <a:pt x="156" y="384"/>
                </a:cubicBezTo>
                <a:cubicBezTo>
                  <a:pt x="220" y="385"/>
                  <a:pt x="323" y="390"/>
                  <a:pt x="384" y="390"/>
                </a:cubicBezTo>
                <a:cubicBezTo>
                  <a:pt x="445" y="390"/>
                  <a:pt x="489" y="389"/>
                  <a:pt x="522" y="384"/>
                </a:cubicBezTo>
                <a:cubicBezTo>
                  <a:pt x="555" y="379"/>
                  <a:pt x="552" y="378"/>
                  <a:pt x="582" y="360"/>
                </a:cubicBezTo>
                <a:cubicBezTo>
                  <a:pt x="612" y="342"/>
                  <a:pt x="659" y="300"/>
                  <a:pt x="702" y="276"/>
                </a:cubicBezTo>
                <a:cubicBezTo>
                  <a:pt x="745" y="252"/>
                  <a:pt x="797" y="223"/>
                  <a:pt x="840" y="216"/>
                </a:cubicBezTo>
                <a:cubicBezTo>
                  <a:pt x="883" y="209"/>
                  <a:pt x="927" y="221"/>
                  <a:pt x="960" y="234"/>
                </a:cubicBezTo>
                <a:cubicBezTo>
                  <a:pt x="993" y="247"/>
                  <a:pt x="1012" y="274"/>
                  <a:pt x="1036" y="296"/>
                </a:cubicBezTo>
                <a:cubicBezTo>
                  <a:pt x="1060" y="318"/>
                  <a:pt x="1076" y="337"/>
                  <a:pt x="1103" y="364"/>
                </a:cubicBezTo>
                <a:cubicBezTo>
                  <a:pt x="1130" y="391"/>
                  <a:pt x="1159" y="433"/>
                  <a:pt x="1200" y="456"/>
                </a:cubicBezTo>
                <a:cubicBezTo>
                  <a:pt x="1241" y="479"/>
                  <a:pt x="1302" y="500"/>
                  <a:pt x="1350" y="504"/>
                </a:cubicBezTo>
                <a:cubicBezTo>
                  <a:pt x="1398" y="508"/>
                  <a:pt x="1443" y="501"/>
                  <a:pt x="1488" y="480"/>
                </a:cubicBezTo>
                <a:cubicBezTo>
                  <a:pt x="1533" y="459"/>
                  <a:pt x="1588" y="413"/>
                  <a:pt x="1622" y="380"/>
                </a:cubicBezTo>
                <a:cubicBezTo>
                  <a:pt x="1656" y="347"/>
                  <a:pt x="1670" y="311"/>
                  <a:pt x="1692" y="282"/>
                </a:cubicBezTo>
                <a:cubicBezTo>
                  <a:pt x="1714" y="253"/>
                  <a:pt x="1729" y="233"/>
                  <a:pt x="1752" y="204"/>
                </a:cubicBezTo>
                <a:cubicBezTo>
                  <a:pt x="1775" y="175"/>
                  <a:pt x="1799" y="137"/>
                  <a:pt x="1829" y="108"/>
                </a:cubicBezTo>
                <a:cubicBezTo>
                  <a:pt x="1859" y="79"/>
                  <a:pt x="1895" y="45"/>
                  <a:pt x="1933" y="28"/>
                </a:cubicBezTo>
                <a:cubicBezTo>
                  <a:pt x="1971" y="11"/>
                  <a:pt x="2013" y="0"/>
                  <a:pt x="2056" y="4"/>
                </a:cubicBezTo>
                <a:cubicBezTo>
                  <a:pt x="2098" y="8"/>
                  <a:pt x="2151" y="28"/>
                  <a:pt x="2188" y="52"/>
                </a:cubicBezTo>
                <a:cubicBezTo>
                  <a:pt x="2224" y="76"/>
                  <a:pt x="2243" y="109"/>
                  <a:pt x="2273" y="148"/>
                </a:cubicBezTo>
                <a:cubicBezTo>
                  <a:pt x="2302" y="187"/>
                  <a:pt x="2335" y="242"/>
                  <a:pt x="2365" y="286"/>
                </a:cubicBezTo>
                <a:cubicBezTo>
                  <a:pt x="2394" y="330"/>
                  <a:pt x="2423" y="381"/>
                  <a:pt x="2452" y="412"/>
                </a:cubicBezTo>
                <a:cubicBezTo>
                  <a:pt x="2481" y="443"/>
                  <a:pt x="2508" y="459"/>
                  <a:pt x="2538" y="474"/>
                </a:cubicBezTo>
                <a:cubicBezTo>
                  <a:pt x="2568" y="489"/>
                  <a:pt x="2603" y="500"/>
                  <a:pt x="2634" y="504"/>
                </a:cubicBezTo>
                <a:cubicBezTo>
                  <a:pt x="2665" y="508"/>
                  <a:pt x="2696" y="506"/>
                  <a:pt x="2724" y="498"/>
                </a:cubicBezTo>
                <a:cubicBezTo>
                  <a:pt x="2752" y="490"/>
                  <a:pt x="2779" y="474"/>
                  <a:pt x="2802" y="456"/>
                </a:cubicBezTo>
                <a:cubicBezTo>
                  <a:pt x="2825" y="438"/>
                  <a:pt x="2842" y="411"/>
                  <a:pt x="2862" y="390"/>
                </a:cubicBezTo>
                <a:cubicBezTo>
                  <a:pt x="2882" y="369"/>
                  <a:pt x="2902" y="351"/>
                  <a:pt x="2924" y="332"/>
                </a:cubicBezTo>
                <a:cubicBezTo>
                  <a:pt x="2946" y="313"/>
                  <a:pt x="2965" y="288"/>
                  <a:pt x="2994" y="276"/>
                </a:cubicBezTo>
                <a:cubicBezTo>
                  <a:pt x="3023" y="264"/>
                  <a:pt x="3061" y="253"/>
                  <a:pt x="3096" y="258"/>
                </a:cubicBezTo>
                <a:cubicBezTo>
                  <a:pt x="3131" y="263"/>
                  <a:pt x="3167" y="284"/>
                  <a:pt x="3204" y="306"/>
                </a:cubicBezTo>
                <a:cubicBezTo>
                  <a:pt x="3241" y="328"/>
                  <a:pt x="3277" y="374"/>
                  <a:pt x="3320" y="388"/>
                </a:cubicBezTo>
                <a:cubicBezTo>
                  <a:pt x="3363" y="402"/>
                  <a:pt x="3405" y="390"/>
                  <a:pt x="3462" y="390"/>
                </a:cubicBezTo>
                <a:cubicBezTo>
                  <a:pt x="3519" y="390"/>
                  <a:pt x="3595" y="388"/>
                  <a:pt x="3660" y="388"/>
                </a:cubicBezTo>
                <a:cubicBezTo>
                  <a:pt x="3725" y="388"/>
                  <a:pt x="3777" y="390"/>
                  <a:pt x="3852" y="390"/>
                </a:cubicBezTo>
                <a:cubicBezTo>
                  <a:pt x="3927" y="390"/>
                  <a:pt x="4022" y="388"/>
                  <a:pt x="4113" y="388"/>
                </a:cubicBezTo>
                <a:cubicBezTo>
                  <a:pt x="4204" y="388"/>
                  <a:pt x="4302" y="388"/>
                  <a:pt x="4396" y="388"/>
                </a:cubicBezTo>
                <a:cubicBezTo>
                  <a:pt x="4491" y="388"/>
                  <a:pt x="4604" y="388"/>
                  <a:pt x="4680" y="388"/>
                </a:cubicBezTo>
                <a:cubicBezTo>
                  <a:pt x="4755" y="388"/>
                  <a:pt x="4783" y="388"/>
                  <a:pt x="4849" y="388"/>
                </a:cubicBezTo>
                <a:cubicBezTo>
                  <a:pt x="4916" y="388"/>
                  <a:pt x="4996" y="388"/>
                  <a:pt x="5076" y="388"/>
                </a:cubicBezTo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54" name="Line 6"/>
          <p:cNvSpPr>
            <a:spLocks noChangeShapeType="1"/>
          </p:cNvSpPr>
          <p:nvPr/>
        </p:nvSpPr>
        <p:spPr bwMode="auto">
          <a:xfrm>
            <a:off x="381000" y="2895600"/>
            <a:ext cx="8077200" cy="0"/>
          </a:xfrm>
          <a:prstGeom prst="line">
            <a:avLst/>
          </a:prstGeom>
          <a:noFill/>
          <a:ln w="12700">
            <a:solidFill>
              <a:schemeClr val="tx2"/>
            </a:solidFill>
            <a:prstDash val="lgDash"/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55" name="Line 7"/>
          <p:cNvSpPr>
            <a:spLocks noChangeShapeType="1"/>
          </p:cNvSpPr>
          <p:nvPr/>
        </p:nvSpPr>
        <p:spPr bwMode="auto">
          <a:xfrm>
            <a:off x="381000" y="2057400"/>
            <a:ext cx="8077200" cy="0"/>
          </a:xfrm>
          <a:prstGeom prst="line">
            <a:avLst/>
          </a:prstGeom>
          <a:noFill/>
          <a:ln w="12700">
            <a:solidFill>
              <a:schemeClr val="tx2"/>
            </a:solidFill>
            <a:prstDash val="lgDash"/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56" name="Rectangle 8"/>
          <p:cNvSpPr>
            <a:spLocks noChangeArrowheads="1"/>
          </p:cNvSpPr>
          <p:nvPr/>
        </p:nvSpPr>
        <p:spPr bwMode="auto">
          <a:xfrm>
            <a:off x="0" y="76200"/>
            <a:ext cx="9144000" cy="9541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Rossby wave group velocity energetics (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downstream development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):</a:t>
            </a:r>
          </a:p>
        </p:txBody>
      </p:sp>
      <p:sp>
        <p:nvSpPr>
          <p:cNvPr id="1230857" name="Rectangle 9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aphicFrame>
        <p:nvGraphicFramePr>
          <p:cNvPr id="1230858" name="Object 10"/>
          <p:cNvGraphicFramePr>
            <a:graphicFrameLocks noChangeAspect="1"/>
          </p:cNvGraphicFramePr>
          <p:nvPr/>
        </p:nvGraphicFramePr>
        <p:xfrm>
          <a:off x="1447800" y="1106488"/>
          <a:ext cx="6858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7" name="Equation" r:id="rId3" imgW="495085" imgH="241195" progId="Equation.3">
                  <p:embed/>
                </p:oleObj>
              </mc:Choice>
              <mc:Fallback>
                <p:oleObj name="Equation" r:id="rId3" imgW="495085" imgH="241195" progId="Equation.3">
                  <p:embed/>
                  <p:pic>
                    <p:nvPicPr>
                      <p:cNvPr id="123085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1106488"/>
                        <a:ext cx="685800" cy="330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859" name="Rectangle 11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aphicFrame>
        <p:nvGraphicFramePr>
          <p:cNvPr id="1230860" name="Object 12"/>
          <p:cNvGraphicFramePr>
            <a:graphicFrameLocks noChangeAspect="1"/>
          </p:cNvGraphicFramePr>
          <p:nvPr/>
        </p:nvGraphicFramePr>
        <p:xfrm>
          <a:off x="1447800" y="1447800"/>
          <a:ext cx="609600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8" name="Equation" r:id="rId5" imgW="418918" imgH="203112" progId="Equation.3">
                  <p:embed/>
                </p:oleObj>
              </mc:Choice>
              <mc:Fallback>
                <p:oleObj name="Equation" r:id="rId5" imgW="418918" imgH="203112" progId="Equation.3">
                  <p:embed/>
                  <p:pic>
                    <p:nvPicPr>
                      <p:cNvPr id="123086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1447800"/>
                        <a:ext cx="609600" cy="290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861" name="Freeform 13"/>
          <p:cNvSpPr>
            <a:spLocks/>
          </p:cNvSpPr>
          <p:nvPr/>
        </p:nvSpPr>
        <p:spPr bwMode="auto">
          <a:xfrm>
            <a:off x="1460500" y="1976438"/>
            <a:ext cx="558800" cy="169862"/>
          </a:xfrm>
          <a:custGeom>
            <a:avLst/>
            <a:gdLst/>
            <a:ahLst/>
            <a:cxnLst>
              <a:cxn ang="0">
                <a:pos x="0" y="99"/>
              </a:cxn>
              <a:cxn ang="0">
                <a:pos x="88" y="27"/>
              </a:cxn>
              <a:cxn ang="0">
                <a:pos x="168" y="3"/>
              </a:cxn>
              <a:cxn ang="0">
                <a:pos x="256" y="43"/>
              </a:cxn>
              <a:cxn ang="0">
                <a:pos x="352" y="107"/>
              </a:cxn>
            </a:cxnLst>
            <a:rect l="0" t="0" r="r" b="b"/>
            <a:pathLst>
              <a:path w="352" h="107">
                <a:moveTo>
                  <a:pt x="0" y="99"/>
                </a:moveTo>
                <a:cubicBezTo>
                  <a:pt x="15" y="87"/>
                  <a:pt x="60" y="43"/>
                  <a:pt x="88" y="27"/>
                </a:cubicBezTo>
                <a:cubicBezTo>
                  <a:pt x="116" y="11"/>
                  <a:pt x="140" y="0"/>
                  <a:pt x="168" y="3"/>
                </a:cubicBezTo>
                <a:cubicBezTo>
                  <a:pt x="196" y="6"/>
                  <a:pt x="225" y="26"/>
                  <a:pt x="256" y="43"/>
                </a:cubicBezTo>
                <a:cubicBezTo>
                  <a:pt x="287" y="60"/>
                  <a:pt x="332" y="94"/>
                  <a:pt x="352" y="107"/>
                </a:cubicBezTo>
              </a:path>
            </a:pathLst>
          </a:custGeom>
          <a:noFill/>
          <a:ln w="38100" cap="flat" cmpd="sng">
            <a:solidFill>
              <a:srgbClr val="06942B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62" name="Freeform 14"/>
          <p:cNvSpPr>
            <a:spLocks/>
          </p:cNvSpPr>
          <p:nvPr/>
        </p:nvSpPr>
        <p:spPr bwMode="auto">
          <a:xfrm>
            <a:off x="3340100" y="1676400"/>
            <a:ext cx="571500" cy="152400"/>
          </a:xfrm>
          <a:custGeom>
            <a:avLst/>
            <a:gdLst/>
            <a:ahLst/>
            <a:cxnLst>
              <a:cxn ang="0">
                <a:pos x="0" y="85"/>
              </a:cxn>
              <a:cxn ang="0">
                <a:pos x="80" y="21"/>
              </a:cxn>
              <a:cxn ang="0">
                <a:pos x="176" y="0"/>
              </a:cxn>
              <a:cxn ang="0">
                <a:pos x="280" y="21"/>
              </a:cxn>
              <a:cxn ang="0">
                <a:pos x="360" y="93"/>
              </a:cxn>
            </a:cxnLst>
            <a:rect l="0" t="0" r="r" b="b"/>
            <a:pathLst>
              <a:path w="360" h="93">
                <a:moveTo>
                  <a:pt x="0" y="85"/>
                </a:moveTo>
                <a:cubicBezTo>
                  <a:pt x="13" y="76"/>
                  <a:pt x="51" y="35"/>
                  <a:pt x="80" y="21"/>
                </a:cubicBezTo>
                <a:cubicBezTo>
                  <a:pt x="109" y="7"/>
                  <a:pt x="143" y="0"/>
                  <a:pt x="176" y="0"/>
                </a:cubicBezTo>
                <a:cubicBezTo>
                  <a:pt x="209" y="0"/>
                  <a:pt x="249" y="5"/>
                  <a:pt x="280" y="21"/>
                </a:cubicBezTo>
                <a:cubicBezTo>
                  <a:pt x="311" y="37"/>
                  <a:pt x="343" y="78"/>
                  <a:pt x="360" y="93"/>
                </a:cubicBezTo>
              </a:path>
            </a:pathLst>
          </a:custGeom>
          <a:noFill/>
          <a:ln w="76200" cap="flat" cmpd="sng">
            <a:solidFill>
              <a:srgbClr val="06942B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63" name="Freeform 15"/>
          <p:cNvSpPr>
            <a:spLocks/>
          </p:cNvSpPr>
          <p:nvPr/>
        </p:nvSpPr>
        <p:spPr bwMode="auto">
          <a:xfrm>
            <a:off x="5003800" y="2058988"/>
            <a:ext cx="558800" cy="168275"/>
          </a:xfrm>
          <a:custGeom>
            <a:avLst/>
            <a:gdLst/>
            <a:ahLst/>
            <a:cxnLst>
              <a:cxn ang="0">
                <a:pos x="0" y="98"/>
              </a:cxn>
              <a:cxn ang="0">
                <a:pos x="80" y="31"/>
              </a:cxn>
              <a:cxn ang="0">
                <a:pos x="168" y="2"/>
              </a:cxn>
              <a:cxn ang="0">
                <a:pos x="256" y="42"/>
              </a:cxn>
              <a:cxn ang="0">
                <a:pos x="352" y="106"/>
              </a:cxn>
            </a:cxnLst>
            <a:rect l="0" t="0" r="r" b="b"/>
            <a:pathLst>
              <a:path w="352" h="106">
                <a:moveTo>
                  <a:pt x="0" y="98"/>
                </a:moveTo>
                <a:cubicBezTo>
                  <a:pt x="13" y="87"/>
                  <a:pt x="52" y="47"/>
                  <a:pt x="80" y="31"/>
                </a:cubicBezTo>
                <a:cubicBezTo>
                  <a:pt x="108" y="15"/>
                  <a:pt x="139" y="0"/>
                  <a:pt x="168" y="2"/>
                </a:cubicBezTo>
                <a:cubicBezTo>
                  <a:pt x="197" y="4"/>
                  <a:pt x="225" y="25"/>
                  <a:pt x="256" y="42"/>
                </a:cubicBezTo>
                <a:cubicBezTo>
                  <a:pt x="287" y="59"/>
                  <a:pt x="332" y="93"/>
                  <a:pt x="352" y="106"/>
                </a:cubicBezTo>
              </a:path>
            </a:pathLst>
          </a:custGeom>
          <a:noFill/>
          <a:ln w="38100" cap="flat" cmpd="sng">
            <a:solidFill>
              <a:srgbClr val="06942B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64" name="Freeform 16"/>
          <p:cNvSpPr>
            <a:spLocks/>
          </p:cNvSpPr>
          <p:nvPr/>
        </p:nvSpPr>
        <p:spPr bwMode="auto">
          <a:xfrm>
            <a:off x="2273300" y="2744788"/>
            <a:ext cx="622300" cy="203200"/>
          </a:xfrm>
          <a:custGeom>
            <a:avLst/>
            <a:gdLst/>
            <a:ahLst/>
            <a:cxnLst>
              <a:cxn ang="0">
                <a:pos x="0" y="39"/>
              </a:cxn>
              <a:cxn ang="0">
                <a:pos x="88" y="103"/>
              </a:cxn>
              <a:cxn ang="0">
                <a:pos x="216" y="127"/>
              </a:cxn>
              <a:cxn ang="0">
                <a:pos x="304" y="95"/>
              </a:cxn>
              <a:cxn ang="0">
                <a:pos x="392" y="0"/>
              </a:cxn>
            </a:cxnLst>
            <a:rect l="0" t="0" r="r" b="b"/>
            <a:pathLst>
              <a:path w="392" h="128">
                <a:moveTo>
                  <a:pt x="0" y="39"/>
                </a:moveTo>
                <a:cubicBezTo>
                  <a:pt x="13" y="50"/>
                  <a:pt x="52" y="88"/>
                  <a:pt x="88" y="103"/>
                </a:cubicBezTo>
                <a:cubicBezTo>
                  <a:pt x="124" y="118"/>
                  <a:pt x="180" y="128"/>
                  <a:pt x="216" y="127"/>
                </a:cubicBezTo>
                <a:cubicBezTo>
                  <a:pt x="252" y="126"/>
                  <a:pt x="275" y="116"/>
                  <a:pt x="304" y="95"/>
                </a:cubicBezTo>
                <a:cubicBezTo>
                  <a:pt x="333" y="74"/>
                  <a:pt x="374" y="20"/>
                  <a:pt x="392" y="0"/>
                </a:cubicBezTo>
              </a:path>
            </a:pathLst>
          </a:custGeom>
          <a:noFill/>
          <a:ln w="57150" cap="flat" cmpd="sng">
            <a:solidFill>
              <a:srgbClr val="06942B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65" name="Freeform 17"/>
          <p:cNvSpPr>
            <a:spLocks/>
          </p:cNvSpPr>
          <p:nvPr/>
        </p:nvSpPr>
        <p:spPr bwMode="auto">
          <a:xfrm>
            <a:off x="4330700" y="2743200"/>
            <a:ext cx="622300" cy="203200"/>
          </a:xfrm>
          <a:custGeom>
            <a:avLst/>
            <a:gdLst/>
            <a:ahLst/>
            <a:cxnLst>
              <a:cxn ang="0">
                <a:pos x="0" y="39"/>
              </a:cxn>
              <a:cxn ang="0">
                <a:pos x="88" y="103"/>
              </a:cxn>
              <a:cxn ang="0">
                <a:pos x="216" y="127"/>
              </a:cxn>
              <a:cxn ang="0">
                <a:pos x="304" y="95"/>
              </a:cxn>
              <a:cxn ang="0">
                <a:pos x="392" y="0"/>
              </a:cxn>
            </a:cxnLst>
            <a:rect l="0" t="0" r="r" b="b"/>
            <a:pathLst>
              <a:path w="392" h="128">
                <a:moveTo>
                  <a:pt x="0" y="39"/>
                </a:moveTo>
                <a:cubicBezTo>
                  <a:pt x="13" y="50"/>
                  <a:pt x="52" y="88"/>
                  <a:pt x="88" y="103"/>
                </a:cubicBezTo>
                <a:cubicBezTo>
                  <a:pt x="124" y="118"/>
                  <a:pt x="180" y="128"/>
                  <a:pt x="216" y="127"/>
                </a:cubicBezTo>
                <a:cubicBezTo>
                  <a:pt x="252" y="126"/>
                  <a:pt x="275" y="116"/>
                  <a:pt x="304" y="95"/>
                </a:cubicBezTo>
                <a:cubicBezTo>
                  <a:pt x="333" y="74"/>
                  <a:pt x="374" y="20"/>
                  <a:pt x="392" y="0"/>
                </a:cubicBezTo>
              </a:path>
            </a:pathLst>
          </a:custGeom>
          <a:noFill/>
          <a:ln w="57150" cap="flat" cmpd="sng">
            <a:solidFill>
              <a:srgbClr val="06942B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66" name="Freeform 18"/>
          <p:cNvSpPr>
            <a:spLocks/>
          </p:cNvSpPr>
          <p:nvPr/>
        </p:nvSpPr>
        <p:spPr bwMode="auto">
          <a:xfrm>
            <a:off x="1498600" y="2420938"/>
            <a:ext cx="558800" cy="169862"/>
          </a:xfrm>
          <a:custGeom>
            <a:avLst/>
            <a:gdLst/>
            <a:ahLst/>
            <a:cxnLst>
              <a:cxn ang="0">
                <a:pos x="0" y="99"/>
              </a:cxn>
              <a:cxn ang="0">
                <a:pos x="104" y="27"/>
              </a:cxn>
              <a:cxn ang="0">
                <a:pos x="168" y="3"/>
              </a:cxn>
              <a:cxn ang="0">
                <a:pos x="256" y="43"/>
              </a:cxn>
              <a:cxn ang="0">
                <a:pos x="352" y="107"/>
              </a:cxn>
            </a:cxnLst>
            <a:rect l="0" t="0" r="r" b="b"/>
            <a:pathLst>
              <a:path w="352" h="107">
                <a:moveTo>
                  <a:pt x="0" y="99"/>
                </a:moveTo>
                <a:cubicBezTo>
                  <a:pt x="17" y="87"/>
                  <a:pt x="76" y="43"/>
                  <a:pt x="104" y="27"/>
                </a:cubicBezTo>
                <a:cubicBezTo>
                  <a:pt x="132" y="11"/>
                  <a:pt x="143" y="0"/>
                  <a:pt x="168" y="3"/>
                </a:cubicBezTo>
                <a:cubicBezTo>
                  <a:pt x="193" y="6"/>
                  <a:pt x="225" y="26"/>
                  <a:pt x="256" y="43"/>
                </a:cubicBezTo>
                <a:cubicBezTo>
                  <a:pt x="287" y="60"/>
                  <a:pt x="332" y="94"/>
                  <a:pt x="352" y="107"/>
                </a:cubicBezTo>
              </a:path>
            </a:pathLst>
          </a:custGeom>
          <a:noFill/>
          <a:ln w="38100" cap="flat" cmpd="sng">
            <a:solidFill>
              <a:srgbClr val="06942B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67" name="Freeform 19"/>
          <p:cNvSpPr>
            <a:spLocks/>
          </p:cNvSpPr>
          <p:nvPr/>
        </p:nvSpPr>
        <p:spPr bwMode="auto">
          <a:xfrm>
            <a:off x="2286000" y="2286000"/>
            <a:ext cx="622300" cy="238125"/>
          </a:xfrm>
          <a:custGeom>
            <a:avLst/>
            <a:gdLst/>
            <a:ahLst/>
            <a:cxnLst>
              <a:cxn ang="0">
                <a:pos x="0" y="39"/>
              </a:cxn>
              <a:cxn ang="0">
                <a:pos x="88" y="103"/>
              </a:cxn>
              <a:cxn ang="0">
                <a:pos x="176" y="144"/>
              </a:cxn>
              <a:cxn ang="0">
                <a:pos x="232" y="136"/>
              </a:cxn>
              <a:cxn ang="0">
                <a:pos x="304" y="95"/>
              </a:cxn>
              <a:cxn ang="0">
                <a:pos x="392" y="0"/>
              </a:cxn>
            </a:cxnLst>
            <a:rect l="0" t="0" r="r" b="b"/>
            <a:pathLst>
              <a:path w="392" h="150">
                <a:moveTo>
                  <a:pt x="0" y="39"/>
                </a:moveTo>
                <a:cubicBezTo>
                  <a:pt x="13" y="50"/>
                  <a:pt x="59" y="86"/>
                  <a:pt x="88" y="103"/>
                </a:cubicBezTo>
                <a:cubicBezTo>
                  <a:pt x="117" y="120"/>
                  <a:pt x="152" y="138"/>
                  <a:pt x="176" y="144"/>
                </a:cubicBezTo>
                <a:cubicBezTo>
                  <a:pt x="200" y="150"/>
                  <a:pt x="211" y="144"/>
                  <a:pt x="232" y="136"/>
                </a:cubicBezTo>
                <a:cubicBezTo>
                  <a:pt x="253" y="128"/>
                  <a:pt x="277" y="118"/>
                  <a:pt x="304" y="95"/>
                </a:cubicBezTo>
                <a:cubicBezTo>
                  <a:pt x="331" y="72"/>
                  <a:pt x="374" y="20"/>
                  <a:pt x="392" y="0"/>
                </a:cubicBezTo>
              </a:path>
            </a:pathLst>
          </a:custGeom>
          <a:noFill/>
          <a:ln w="57150" cap="flat" cmpd="sng">
            <a:solidFill>
              <a:srgbClr val="06942B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68" name="Freeform 20"/>
          <p:cNvSpPr>
            <a:spLocks/>
          </p:cNvSpPr>
          <p:nvPr/>
        </p:nvSpPr>
        <p:spPr bwMode="auto">
          <a:xfrm>
            <a:off x="4305300" y="2324100"/>
            <a:ext cx="584200" cy="2159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2" y="79"/>
              </a:cxn>
              <a:cxn ang="0">
                <a:pos x="152" y="128"/>
              </a:cxn>
              <a:cxn ang="0">
                <a:pos x="272" y="120"/>
              </a:cxn>
              <a:cxn ang="0">
                <a:pos x="368" y="32"/>
              </a:cxn>
            </a:cxnLst>
            <a:rect l="0" t="0" r="r" b="b"/>
            <a:pathLst>
              <a:path w="368" h="136">
                <a:moveTo>
                  <a:pt x="0" y="0"/>
                </a:moveTo>
                <a:cubicBezTo>
                  <a:pt x="10" y="12"/>
                  <a:pt x="37" y="58"/>
                  <a:pt x="62" y="79"/>
                </a:cubicBezTo>
                <a:cubicBezTo>
                  <a:pt x="87" y="100"/>
                  <a:pt x="117" y="121"/>
                  <a:pt x="152" y="128"/>
                </a:cubicBezTo>
                <a:cubicBezTo>
                  <a:pt x="187" y="135"/>
                  <a:pt x="236" y="136"/>
                  <a:pt x="272" y="120"/>
                </a:cubicBezTo>
                <a:cubicBezTo>
                  <a:pt x="308" y="104"/>
                  <a:pt x="348" y="50"/>
                  <a:pt x="368" y="32"/>
                </a:cubicBezTo>
              </a:path>
            </a:pathLst>
          </a:custGeom>
          <a:noFill/>
          <a:ln w="57150" cap="flat" cmpd="sng">
            <a:solidFill>
              <a:srgbClr val="06942B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69" name="Freeform 21"/>
          <p:cNvSpPr>
            <a:spLocks/>
          </p:cNvSpPr>
          <p:nvPr/>
        </p:nvSpPr>
        <p:spPr bwMode="auto">
          <a:xfrm>
            <a:off x="3352800" y="2133600"/>
            <a:ext cx="571500" cy="152400"/>
          </a:xfrm>
          <a:custGeom>
            <a:avLst/>
            <a:gdLst/>
            <a:ahLst/>
            <a:cxnLst>
              <a:cxn ang="0">
                <a:pos x="0" y="85"/>
              </a:cxn>
              <a:cxn ang="0">
                <a:pos x="80" y="21"/>
              </a:cxn>
              <a:cxn ang="0">
                <a:pos x="176" y="0"/>
              </a:cxn>
              <a:cxn ang="0">
                <a:pos x="280" y="21"/>
              </a:cxn>
              <a:cxn ang="0">
                <a:pos x="360" y="93"/>
              </a:cxn>
            </a:cxnLst>
            <a:rect l="0" t="0" r="r" b="b"/>
            <a:pathLst>
              <a:path w="360" h="93">
                <a:moveTo>
                  <a:pt x="0" y="85"/>
                </a:moveTo>
                <a:cubicBezTo>
                  <a:pt x="13" y="76"/>
                  <a:pt x="51" y="35"/>
                  <a:pt x="80" y="21"/>
                </a:cubicBezTo>
                <a:cubicBezTo>
                  <a:pt x="109" y="7"/>
                  <a:pt x="143" y="0"/>
                  <a:pt x="176" y="0"/>
                </a:cubicBezTo>
                <a:cubicBezTo>
                  <a:pt x="209" y="0"/>
                  <a:pt x="249" y="5"/>
                  <a:pt x="280" y="21"/>
                </a:cubicBezTo>
                <a:cubicBezTo>
                  <a:pt x="311" y="37"/>
                  <a:pt x="343" y="78"/>
                  <a:pt x="360" y="93"/>
                </a:cubicBezTo>
              </a:path>
            </a:pathLst>
          </a:custGeom>
          <a:noFill/>
          <a:ln w="76200" cap="flat" cmpd="sng">
            <a:solidFill>
              <a:srgbClr val="06942B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70" name="Freeform 22"/>
          <p:cNvSpPr>
            <a:spLocks/>
          </p:cNvSpPr>
          <p:nvPr/>
        </p:nvSpPr>
        <p:spPr bwMode="auto">
          <a:xfrm>
            <a:off x="5029200" y="2497138"/>
            <a:ext cx="558800" cy="169862"/>
          </a:xfrm>
          <a:custGeom>
            <a:avLst/>
            <a:gdLst/>
            <a:ahLst/>
            <a:cxnLst>
              <a:cxn ang="0">
                <a:pos x="0" y="99"/>
              </a:cxn>
              <a:cxn ang="0">
                <a:pos x="104" y="27"/>
              </a:cxn>
              <a:cxn ang="0">
                <a:pos x="168" y="3"/>
              </a:cxn>
              <a:cxn ang="0">
                <a:pos x="256" y="43"/>
              </a:cxn>
              <a:cxn ang="0">
                <a:pos x="352" y="107"/>
              </a:cxn>
            </a:cxnLst>
            <a:rect l="0" t="0" r="r" b="b"/>
            <a:pathLst>
              <a:path w="352" h="107">
                <a:moveTo>
                  <a:pt x="0" y="99"/>
                </a:moveTo>
                <a:cubicBezTo>
                  <a:pt x="17" y="87"/>
                  <a:pt x="76" y="43"/>
                  <a:pt x="104" y="27"/>
                </a:cubicBezTo>
                <a:cubicBezTo>
                  <a:pt x="132" y="11"/>
                  <a:pt x="143" y="0"/>
                  <a:pt x="168" y="3"/>
                </a:cubicBezTo>
                <a:cubicBezTo>
                  <a:pt x="193" y="6"/>
                  <a:pt x="225" y="26"/>
                  <a:pt x="256" y="43"/>
                </a:cubicBezTo>
                <a:cubicBezTo>
                  <a:pt x="287" y="60"/>
                  <a:pt x="332" y="94"/>
                  <a:pt x="352" y="107"/>
                </a:cubicBezTo>
              </a:path>
            </a:pathLst>
          </a:custGeom>
          <a:noFill/>
          <a:ln w="38100" cap="flat" cmpd="sng">
            <a:solidFill>
              <a:srgbClr val="06942B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71" name="Line 23"/>
          <p:cNvSpPr>
            <a:spLocks noChangeShapeType="1"/>
          </p:cNvSpPr>
          <p:nvPr/>
        </p:nvSpPr>
        <p:spPr bwMode="auto">
          <a:xfrm>
            <a:off x="3200400" y="5029200"/>
            <a:ext cx="609600" cy="0"/>
          </a:xfrm>
          <a:prstGeom prst="line">
            <a:avLst/>
          </a:prstGeom>
          <a:noFill/>
          <a:ln w="76200">
            <a:solidFill>
              <a:srgbClr val="06942B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aphicFrame>
        <p:nvGraphicFramePr>
          <p:cNvPr id="1230872" name="Object 24"/>
          <p:cNvGraphicFramePr>
            <a:graphicFrameLocks noChangeAspect="1"/>
          </p:cNvGraphicFramePr>
          <p:nvPr/>
        </p:nvGraphicFramePr>
        <p:xfrm>
          <a:off x="4267200" y="4724400"/>
          <a:ext cx="50958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9" name="Equation" r:id="rId7" imgW="228600" imgH="241300" progId="Equation.3">
                  <p:embed/>
                </p:oleObj>
              </mc:Choice>
              <mc:Fallback>
                <p:oleObj name="Equation" r:id="rId7" imgW="228600" imgH="241300" progId="Equation.3">
                  <p:embed/>
                  <p:pic>
                    <p:nvPicPr>
                      <p:cNvPr id="1230872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4724400"/>
                        <a:ext cx="509588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873" name="Oval 25"/>
          <p:cNvSpPr>
            <a:spLocks noChangeArrowheads="1"/>
          </p:cNvSpPr>
          <p:nvPr/>
        </p:nvSpPr>
        <p:spPr bwMode="auto">
          <a:xfrm>
            <a:off x="1524000" y="1752600"/>
            <a:ext cx="533400" cy="1219200"/>
          </a:xfrm>
          <a:prstGeom prst="ellipse">
            <a:avLst/>
          </a:prstGeom>
          <a:solidFill>
            <a:srgbClr val="FFFF00">
              <a:alpha val="50999"/>
            </a:srgb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74" name="Oval 26"/>
          <p:cNvSpPr>
            <a:spLocks noChangeArrowheads="1"/>
          </p:cNvSpPr>
          <p:nvPr/>
        </p:nvSpPr>
        <p:spPr bwMode="auto">
          <a:xfrm>
            <a:off x="3276600" y="5334000"/>
            <a:ext cx="533400" cy="457200"/>
          </a:xfrm>
          <a:prstGeom prst="ellipse">
            <a:avLst/>
          </a:prstGeom>
          <a:solidFill>
            <a:srgbClr val="FFFF00">
              <a:alpha val="50999"/>
            </a:srgb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aphicFrame>
        <p:nvGraphicFramePr>
          <p:cNvPr id="1230875" name="Object 27"/>
          <p:cNvGraphicFramePr>
            <a:graphicFrameLocks noChangeAspect="1"/>
          </p:cNvGraphicFramePr>
          <p:nvPr/>
        </p:nvGraphicFramePr>
        <p:xfrm>
          <a:off x="4343400" y="5257800"/>
          <a:ext cx="366713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0" name="Equation" r:id="rId9" imgW="164957" imgH="203024" progId="Equation.3">
                  <p:embed/>
                </p:oleObj>
              </mc:Choice>
              <mc:Fallback>
                <p:oleObj name="Equation" r:id="rId9" imgW="164957" imgH="203024" progId="Equation.3">
                  <p:embed/>
                  <p:pic>
                    <p:nvPicPr>
                      <p:cNvPr id="1230875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5257800"/>
                        <a:ext cx="366713" cy="449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876" name="Oval 28"/>
          <p:cNvSpPr>
            <a:spLocks noChangeArrowheads="1"/>
          </p:cNvSpPr>
          <p:nvPr/>
        </p:nvSpPr>
        <p:spPr bwMode="auto">
          <a:xfrm>
            <a:off x="5029200" y="1752600"/>
            <a:ext cx="533400" cy="1219200"/>
          </a:xfrm>
          <a:prstGeom prst="ellipse">
            <a:avLst/>
          </a:prstGeom>
          <a:solidFill>
            <a:srgbClr val="FFFF00">
              <a:alpha val="50999"/>
            </a:srgb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77" name="Oval 29"/>
          <p:cNvSpPr>
            <a:spLocks noChangeArrowheads="1"/>
          </p:cNvSpPr>
          <p:nvPr/>
        </p:nvSpPr>
        <p:spPr bwMode="auto">
          <a:xfrm>
            <a:off x="3200400" y="1371600"/>
            <a:ext cx="838200" cy="1600200"/>
          </a:xfrm>
          <a:prstGeom prst="ellipse">
            <a:avLst/>
          </a:prstGeom>
          <a:solidFill>
            <a:srgbClr val="FFFF00">
              <a:alpha val="50999"/>
            </a:srgb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78" name="Oval 30"/>
          <p:cNvSpPr>
            <a:spLocks noChangeArrowheads="1"/>
          </p:cNvSpPr>
          <p:nvPr/>
        </p:nvSpPr>
        <p:spPr bwMode="auto">
          <a:xfrm>
            <a:off x="2286000" y="1981200"/>
            <a:ext cx="685800" cy="1295400"/>
          </a:xfrm>
          <a:prstGeom prst="ellipse">
            <a:avLst/>
          </a:prstGeom>
          <a:solidFill>
            <a:schemeClr val="bg1">
              <a:alpha val="50999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79" name="Oval 31"/>
          <p:cNvSpPr>
            <a:spLocks noChangeArrowheads="1"/>
          </p:cNvSpPr>
          <p:nvPr/>
        </p:nvSpPr>
        <p:spPr bwMode="auto">
          <a:xfrm>
            <a:off x="4267200" y="1981200"/>
            <a:ext cx="685800" cy="1295400"/>
          </a:xfrm>
          <a:prstGeom prst="ellipse">
            <a:avLst/>
          </a:prstGeom>
          <a:solidFill>
            <a:schemeClr val="bg1">
              <a:alpha val="50999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80" name="Line 32"/>
          <p:cNvSpPr>
            <a:spLocks noChangeShapeType="1"/>
          </p:cNvSpPr>
          <p:nvPr/>
        </p:nvSpPr>
        <p:spPr bwMode="auto">
          <a:xfrm>
            <a:off x="3200400" y="4572000"/>
            <a:ext cx="6096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81" name="Text Box 33"/>
          <p:cNvSpPr txBox="1">
            <a:spLocks noChangeArrowheads="1"/>
          </p:cNvSpPr>
          <p:nvPr/>
        </p:nvSpPr>
        <p:spPr bwMode="auto">
          <a:xfrm>
            <a:off x="3702676" y="4356279"/>
            <a:ext cx="1676400" cy="830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Energy flux</a:t>
            </a:r>
          </a:p>
        </p:txBody>
      </p:sp>
      <p:sp>
        <p:nvSpPr>
          <p:cNvPr id="1230882" name="Line 34"/>
          <p:cNvSpPr>
            <a:spLocks noChangeShapeType="1"/>
          </p:cNvSpPr>
          <p:nvPr/>
        </p:nvSpPr>
        <p:spPr bwMode="auto">
          <a:xfrm>
            <a:off x="1524000" y="2362200"/>
            <a:ext cx="457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83" name="Line 35"/>
          <p:cNvSpPr>
            <a:spLocks noChangeShapeType="1"/>
          </p:cNvSpPr>
          <p:nvPr/>
        </p:nvSpPr>
        <p:spPr bwMode="auto">
          <a:xfrm>
            <a:off x="2286000" y="2590800"/>
            <a:ext cx="6096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84" name="Line 36"/>
          <p:cNvSpPr>
            <a:spLocks noChangeShapeType="1"/>
          </p:cNvSpPr>
          <p:nvPr/>
        </p:nvSpPr>
        <p:spPr bwMode="auto">
          <a:xfrm>
            <a:off x="3200400" y="2209800"/>
            <a:ext cx="9144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85" name="Line 37"/>
          <p:cNvSpPr>
            <a:spLocks noChangeShapeType="1"/>
          </p:cNvSpPr>
          <p:nvPr/>
        </p:nvSpPr>
        <p:spPr bwMode="auto">
          <a:xfrm>
            <a:off x="4267200" y="2590800"/>
            <a:ext cx="6096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886" name="Line 38"/>
          <p:cNvSpPr>
            <a:spLocks noChangeShapeType="1"/>
          </p:cNvSpPr>
          <p:nvPr/>
        </p:nvSpPr>
        <p:spPr bwMode="auto">
          <a:xfrm>
            <a:off x="5105400" y="2362200"/>
            <a:ext cx="457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aphicFrame>
        <p:nvGraphicFramePr>
          <p:cNvPr id="1230887" name="Object 39"/>
          <p:cNvGraphicFramePr>
            <a:graphicFrameLocks noChangeAspect="1"/>
          </p:cNvGraphicFramePr>
          <p:nvPr/>
        </p:nvGraphicFramePr>
        <p:xfrm>
          <a:off x="2286000" y="3327400"/>
          <a:ext cx="6858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1" name="Equation" r:id="rId11" imgW="495085" imgH="241195" progId="Equation.3">
                  <p:embed/>
                </p:oleObj>
              </mc:Choice>
              <mc:Fallback>
                <p:oleObj name="Equation" r:id="rId11" imgW="495085" imgH="241195" progId="Equation.3">
                  <p:embed/>
                  <p:pic>
                    <p:nvPicPr>
                      <p:cNvPr id="1230887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327400"/>
                        <a:ext cx="685800" cy="330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0888" name="Object 40"/>
          <p:cNvGraphicFramePr>
            <a:graphicFrameLocks noChangeAspect="1"/>
          </p:cNvGraphicFramePr>
          <p:nvPr/>
        </p:nvGraphicFramePr>
        <p:xfrm>
          <a:off x="2286000" y="3671888"/>
          <a:ext cx="609600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2" name="Equation" r:id="rId13" imgW="418918" imgH="203112" progId="Equation.3">
                  <p:embed/>
                </p:oleObj>
              </mc:Choice>
              <mc:Fallback>
                <p:oleObj name="Equation" r:id="rId13" imgW="418918" imgH="203112" progId="Equation.3">
                  <p:embed/>
                  <p:pic>
                    <p:nvPicPr>
                      <p:cNvPr id="1230888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671888"/>
                        <a:ext cx="609600" cy="290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0889" name="Object 41"/>
          <p:cNvGraphicFramePr>
            <a:graphicFrameLocks noChangeAspect="1"/>
          </p:cNvGraphicFramePr>
          <p:nvPr/>
        </p:nvGraphicFramePr>
        <p:xfrm>
          <a:off x="3140075" y="685800"/>
          <a:ext cx="808038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3" name="Equation" r:id="rId15" imgW="583947" imgH="241195" progId="Equation.3">
                  <p:embed/>
                </p:oleObj>
              </mc:Choice>
              <mc:Fallback>
                <p:oleObj name="Equation" r:id="rId15" imgW="583947" imgH="241195" progId="Equation.3">
                  <p:embed/>
                  <p:pic>
                    <p:nvPicPr>
                      <p:cNvPr id="1230889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0075" y="685800"/>
                        <a:ext cx="808038" cy="330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0890" name="Object 42"/>
          <p:cNvGraphicFramePr>
            <a:graphicFrameLocks noChangeAspect="1"/>
          </p:cNvGraphicFramePr>
          <p:nvPr/>
        </p:nvGraphicFramePr>
        <p:xfrm>
          <a:off x="3213100" y="1066800"/>
          <a:ext cx="738188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4" name="Equation" r:id="rId17" imgW="507780" imgH="203112" progId="Equation.3">
                  <p:embed/>
                </p:oleObj>
              </mc:Choice>
              <mc:Fallback>
                <p:oleObj name="Equation" r:id="rId17" imgW="507780" imgH="203112" progId="Equation.3">
                  <p:embed/>
                  <p:pic>
                    <p:nvPicPr>
                      <p:cNvPr id="123089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3100" y="1066800"/>
                        <a:ext cx="738188" cy="290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0891" name="Object 43"/>
          <p:cNvGraphicFramePr>
            <a:graphicFrameLocks noChangeAspect="1"/>
          </p:cNvGraphicFramePr>
          <p:nvPr/>
        </p:nvGraphicFramePr>
        <p:xfrm>
          <a:off x="4267200" y="3276600"/>
          <a:ext cx="6858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5" name="Equation" r:id="rId19" imgW="495085" imgH="241195" progId="Equation.3">
                  <p:embed/>
                </p:oleObj>
              </mc:Choice>
              <mc:Fallback>
                <p:oleObj name="Equation" r:id="rId19" imgW="495085" imgH="241195" progId="Equation.3">
                  <p:embed/>
                  <p:pic>
                    <p:nvPicPr>
                      <p:cNvPr id="1230891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3276600"/>
                        <a:ext cx="685800" cy="330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0892" name="Object 44"/>
          <p:cNvGraphicFramePr>
            <a:graphicFrameLocks noChangeAspect="1"/>
          </p:cNvGraphicFramePr>
          <p:nvPr/>
        </p:nvGraphicFramePr>
        <p:xfrm>
          <a:off x="4267200" y="3621088"/>
          <a:ext cx="609600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6" name="Equation" r:id="rId21" imgW="418918" imgH="203112" progId="Equation.3">
                  <p:embed/>
                </p:oleObj>
              </mc:Choice>
              <mc:Fallback>
                <p:oleObj name="Equation" r:id="rId21" imgW="418918" imgH="203112" progId="Equation.3">
                  <p:embed/>
                  <p:pic>
                    <p:nvPicPr>
                      <p:cNvPr id="1230892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3621088"/>
                        <a:ext cx="609600" cy="290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0893" name="Object 45"/>
          <p:cNvGraphicFramePr>
            <a:graphicFrameLocks noChangeAspect="1"/>
          </p:cNvGraphicFramePr>
          <p:nvPr/>
        </p:nvGraphicFramePr>
        <p:xfrm>
          <a:off x="5105400" y="1143000"/>
          <a:ext cx="6858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7" name="Equation" r:id="rId23" imgW="495085" imgH="241195" progId="Equation.3">
                  <p:embed/>
                </p:oleObj>
              </mc:Choice>
              <mc:Fallback>
                <p:oleObj name="Equation" r:id="rId23" imgW="495085" imgH="241195" progId="Equation.3">
                  <p:embed/>
                  <p:pic>
                    <p:nvPicPr>
                      <p:cNvPr id="1230893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1143000"/>
                        <a:ext cx="685800" cy="330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0894" name="Object 46"/>
          <p:cNvGraphicFramePr>
            <a:graphicFrameLocks noChangeAspect="1"/>
          </p:cNvGraphicFramePr>
          <p:nvPr/>
        </p:nvGraphicFramePr>
        <p:xfrm>
          <a:off x="5105400" y="1484313"/>
          <a:ext cx="609600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8" name="Equation" r:id="rId24" imgW="418918" imgH="203112" progId="Equation.3">
                  <p:embed/>
                </p:oleObj>
              </mc:Choice>
              <mc:Fallback>
                <p:oleObj name="Equation" r:id="rId24" imgW="418918" imgH="203112" progId="Equation.3">
                  <p:embed/>
                  <p:pic>
                    <p:nvPicPr>
                      <p:cNvPr id="1230894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1484313"/>
                        <a:ext cx="609600" cy="290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895" name="Rectangle 47"/>
          <p:cNvSpPr>
            <a:spLocks noChangeArrowheads="1"/>
          </p:cNvSpPr>
          <p:nvPr/>
        </p:nvSpPr>
        <p:spPr bwMode="auto">
          <a:xfrm>
            <a:off x="0" y="3181350"/>
            <a:ext cx="9144000" cy="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aphicFrame>
        <p:nvGraphicFramePr>
          <p:cNvPr id="1230896" name="Object 48"/>
          <p:cNvGraphicFramePr>
            <a:graphicFrameLocks noChangeAspect="1"/>
          </p:cNvGraphicFramePr>
          <p:nvPr/>
        </p:nvGraphicFramePr>
        <p:xfrm>
          <a:off x="2743200" y="5786438"/>
          <a:ext cx="6096000" cy="91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9" name="Equation" r:id="rId25" imgW="3289300" imgH="495300" progId="Equation.3">
                  <p:embed/>
                </p:oleObj>
              </mc:Choice>
              <mc:Fallback>
                <p:oleObj name="Equation" r:id="rId25" imgW="3289300" imgH="495300" progId="Equation.3">
                  <p:embed/>
                  <p:pic>
                    <p:nvPicPr>
                      <p:cNvPr id="1230896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5786438"/>
                        <a:ext cx="6096000" cy="919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897" name="Rectangle 49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aphicFrame>
        <p:nvGraphicFramePr>
          <p:cNvPr id="1230898" name="Object 50"/>
          <p:cNvGraphicFramePr>
            <a:graphicFrameLocks noChangeAspect="1"/>
          </p:cNvGraphicFramePr>
          <p:nvPr/>
        </p:nvGraphicFramePr>
        <p:xfrm>
          <a:off x="5791200" y="4330700"/>
          <a:ext cx="914400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0" name="Equation" r:id="rId27" imgW="406224" imgH="241195" progId="Equation.3">
                  <p:embed/>
                </p:oleObj>
              </mc:Choice>
              <mc:Fallback>
                <p:oleObj name="Equation" r:id="rId27" imgW="406224" imgH="241195" progId="Equation.3">
                  <p:embed/>
                  <p:pic>
                    <p:nvPicPr>
                      <p:cNvPr id="1230898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4330700"/>
                        <a:ext cx="914400" cy="531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899" name="Oval 51"/>
          <p:cNvSpPr>
            <a:spLocks noChangeArrowheads="1"/>
          </p:cNvSpPr>
          <p:nvPr/>
        </p:nvSpPr>
        <p:spPr bwMode="auto">
          <a:xfrm>
            <a:off x="3810000" y="1524000"/>
            <a:ext cx="2590800" cy="1828800"/>
          </a:xfrm>
          <a:prstGeom prst="ellipse">
            <a:avLst/>
          </a:prstGeom>
          <a:solidFill>
            <a:srgbClr val="8A1076">
              <a:alpha val="31000"/>
            </a:srgb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900" name="Rectangle 52"/>
          <p:cNvSpPr>
            <a:spLocks noChangeArrowheads="1"/>
          </p:cNvSpPr>
          <p:nvPr/>
        </p:nvSpPr>
        <p:spPr bwMode="auto">
          <a:xfrm>
            <a:off x="5486400" y="3352800"/>
            <a:ext cx="3429000" cy="830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Waves here strengthen</a:t>
            </a:r>
          </a:p>
        </p:txBody>
      </p:sp>
      <p:sp>
        <p:nvSpPr>
          <p:cNvPr id="1230901" name="Line 53"/>
          <p:cNvSpPr>
            <a:spLocks noChangeShapeType="1"/>
          </p:cNvSpPr>
          <p:nvPr/>
        </p:nvSpPr>
        <p:spPr bwMode="auto">
          <a:xfrm flipH="1" flipV="1">
            <a:off x="5334000" y="3048000"/>
            <a:ext cx="533400" cy="38100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902" name="Rectangle 54"/>
          <p:cNvSpPr>
            <a:spLocks noChangeArrowheads="1"/>
          </p:cNvSpPr>
          <p:nvPr/>
        </p:nvSpPr>
        <p:spPr bwMode="auto">
          <a:xfrm>
            <a:off x="0" y="3978275"/>
            <a:ext cx="2819400" cy="830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Waves here weaken</a:t>
            </a:r>
          </a:p>
        </p:txBody>
      </p:sp>
      <p:sp>
        <p:nvSpPr>
          <p:cNvPr id="1230903" name="Oval 55"/>
          <p:cNvSpPr>
            <a:spLocks noChangeArrowheads="1"/>
          </p:cNvSpPr>
          <p:nvPr/>
        </p:nvSpPr>
        <p:spPr bwMode="auto">
          <a:xfrm>
            <a:off x="914400" y="1524000"/>
            <a:ext cx="2590800" cy="1828800"/>
          </a:xfrm>
          <a:prstGeom prst="ellipse">
            <a:avLst/>
          </a:prstGeom>
          <a:solidFill>
            <a:schemeClr val="accent2">
              <a:alpha val="31000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30904" name="Line 56"/>
          <p:cNvSpPr>
            <a:spLocks noChangeShapeType="1"/>
          </p:cNvSpPr>
          <p:nvPr/>
        </p:nvSpPr>
        <p:spPr bwMode="auto">
          <a:xfrm flipV="1">
            <a:off x="1143000" y="3124200"/>
            <a:ext cx="609600" cy="91440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89872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30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30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30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30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30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30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0899" grpId="0" animBg="1"/>
      <p:bldP spid="1230900" grpId="0"/>
      <p:bldP spid="1230901" grpId="0" animBg="1"/>
      <p:bldP spid="1230902" grpId="0"/>
      <p:bldP spid="1230903" grpId="0" animBg="1"/>
      <p:bldP spid="123090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962556-3AA0-2043-8182-2FCF34F1F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971" y="0"/>
            <a:ext cx="506109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99D998-BA00-F247-9E62-8E329FB426D7}"/>
              </a:ext>
            </a:extLst>
          </p:cNvPr>
          <p:cNvSpPr txBox="1"/>
          <p:nvPr/>
        </p:nvSpPr>
        <p:spPr>
          <a:xfrm rot="5400000">
            <a:off x="1234440" y="2971799"/>
            <a:ext cx="1508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time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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3624196-711B-AC47-A122-B794DC92205E}"/>
              </a:ext>
            </a:extLst>
          </p:cNvPr>
          <p:cNvCxnSpPr/>
          <p:nvPr/>
        </p:nvCxnSpPr>
        <p:spPr bwMode="auto">
          <a:xfrm>
            <a:off x="3459480" y="2758440"/>
            <a:ext cx="2590800" cy="173736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47B79AD-1565-AD4E-BF4B-E889AE8337D5}"/>
              </a:ext>
            </a:extLst>
          </p:cNvPr>
          <p:cNvSpPr txBox="1"/>
          <p:nvPr/>
        </p:nvSpPr>
        <p:spPr>
          <a:xfrm>
            <a:off x="6995160" y="4480560"/>
            <a:ext cx="12496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group or energy speed: fast eastward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1A5754-E85D-9740-B7F2-80A1EF58481F}"/>
              </a:ext>
            </a:extLst>
          </p:cNvPr>
          <p:cNvSpPr txBox="1"/>
          <p:nvPr/>
        </p:nvSpPr>
        <p:spPr>
          <a:xfrm>
            <a:off x="7132320" y="1234440"/>
            <a:ext cx="17830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phase velocity near zero (almost stationary waves,) like in the river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BB5B8-D158-DD49-8678-F06A87257A8D}"/>
              </a:ext>
            </a:extLst>
          </p:cNvPr>
          <p:cNvSpPr txBox="1"/>
          <p:nvPr/>
        </p:nvSpPr>
        <p:spPr>
          <a:xfrm>
            <a:off x="304800" y="518160"/>
            <a:ext cx="24231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Example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Z’(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time)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diagram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5470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Winds_Rivervideo_xurl3F.mp4" descr="Winds_Rivervideo_xurl3F.mp4">
            <a:hlinkClick r:id="" action="ppaction://media"/>
            <a:extLst>
              <a:ext uri="{FF2B5EF4-FFF2-40B4-BE49-F238E27FC236}">
                <a16:creationId xmlns:a16="http://schemas.microsoft.com/office/drawing/2014/main" id="{F4DCADA9-08B2-4929-BDC5-1588023EE4E7}"/>
              </a:ext>
            </a:extLst>
          </p:cNvPr>
          <p:cNvPicPr>
            <a:picLocks noGrp="1" noChangeAspect="1"/>
          </p:cNvPicPr>
          <p:nvPr>
            <p:ph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" y="1090613"/>
            <a:ext cx="7772400" cy="4371975"/>
          </a:xfrm>
        </p:spPr>
      </p:pic>
    </p:spTree>
    <p:extLst>
      <p:ext uri="{BB962C8B-B14F-4D97-AF65-F5344CB8AC3E}">
        <p14:creationId xmlns:p14="http://schemas.microsoft.com/office/powerpoint/2010/main" val="291572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E0A97-5254-7A46-BCC6-9954F5BCA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D70F1-7C3E-AA44-80DF-846C44DBC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9C4DFE-CDEA-0B40-98E4-9B30C2DDA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137" y="0"/>
            <a:ext cx="6797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61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CC790-FA3A-6E43-AE92-FC1CE05B8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midlatitude Rossby waves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3E0EA-C01D-DF49-B4B1-AC42BEDAA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Wirth, V., M. Riemer, E.K. Chang, and O. Martius, 2018: </a:t>
            </a:r>
            <a:r>
              <a:rPr lang="en-US" u="sng" dirty="0">
                <a:hlinkClick r:id="rId2"/>
              </a:rPr>
              <a:t>Rossby Wave Packets on the Midlatitude Waveguide—A Review.</a:t>
            </a:r>
            <a:r>
              <a:rPr lang="en-US" dirty="0"/>
              <a:t> </a:t>
            </a:r>
          </a:p>
          <a:p>
            <a:r>
              <a:rPr lang="en-US" i="1" dirty="0"/>
              <a:t>Mon. </a:t>
            </a:r>
            <a:r>
              <a:rPr lang="en-US" i="1" dirty="0" err="1"/>
              <a:t>Wea</a:t>
            </a:r>
            <a:r>
              <a:rPr lang="en-US" i="1" dirty="0"/>
              <a:t>. Rev.,</a:t>
            </a:r>
            <a:r>
              <a:rPr lang="en-US" dirty="0"/>
              <a:t> </a:t>
            </a:r>
            <a:r>
              <a:rPr lang="en-US" b="1" dirty="0"/>
              <a:t>146</a:t>
            </a:r>
            <a:r>
              <a:rPr lang="en-US" dirty="0"/>
              <a:t>, 1965–2001</a:t>
            </a:r>
          </a:p>
          <a:p>
            <a:r>
              <a:rPr lang="en-US" u="sng" dirty="0">
                <a:hlinkClick r:id="rId3"/>
              </a:rPr>
              <a:t>https://doi.org/10.1175/MWR-D-16-0483.1</a:t>
            </a:r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060087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E0A97-5254-7A46-BCC6-9954F5BCA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D70F1-7C3E-AA44-80DF-846C44DBC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2036D4-5BBC-FA4F-88A5-CB913A2B6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075"/>
            <a:ext cx="9144000" cy="668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11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37B37-25C2-9E45-BCC3-AD28F0FC5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Momentum: not conserved enough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74774-83FB-6748-A1DB-A2D2FC42B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81200"/>
            <a:ext cx="8534400" cy="4114800"/>
          </a:xfrm>
        </p:spPr>
        <p:txBody>
          <a:bodyPr/>
          <a:lstStyle/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To predict vector momentum </a:t>
            </a:r>
            <a:r>
              <a:rPr lang="en-US" b="1" dirty="0" err="1">
                <a:solidFill>
                  <a:schemeClr val="bg2"/>
                </a:solidFill>
              </a:rPr>
              <a:t>V</a:t>
            </a:r>
            <a:r>
              <a:rPr lang="en-US" b="1" baseline="-25000" dirty="0" err="1">
                <a:solidFill>
                  <a:schemeClr val="bg2"/>
                </a:solidFill>
              </a:rPr>
              <a:t>h</a:t>
            </a:r>
            <a:r>
              <a:rPr lang="en-US" dirty="0">
                <a:solidFill>
                  <a:schemeClr val="bg2"/>
                </a:solidFill>
              </a:rPr>
              <a:t>, need </a:t>
            </a:r>
            <a:r>
              <a:rPr lang="en-US" dirty="0">
                <a:solidFill>
                  <a:schemeClr val="bg2"/>
                </a:solidFill>
                <a:latin typeface="Symbol" pitchFamily="2" charset="2"/>
              </a:rPr>
              <a:t>F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But that drags thermo into our equation set</a:t>
            </a:r>
          </a:p>
          <a:p>
            <a:pPr lvl="2"/>
            <a:r>
              <a:rPr lang="en-US" dirty="0">
                <a:solidFill>
                  <a:schemeClr val="bg2"/>
                </a:solidFill>
              </a:rPr>
              <a:t>must</a:t>
            </a:r>
            <a:r>
              <a:rPr lang="en-US" i="1" dirty="0">
                <a:solidFill>
                  <a:schemeClr val="bg2"/>
                </a:solidFill>
              </a:rPr>
              <a:t> predict</a:t>
            </a:r>
            <a:r>
              <a:rPr lang="en-US" dirty="0">
                <a:solidFill>
                  <a:schemeClr val="bg2"/>
                </a:solidFill>
              </a:rPr>
              <a:t> T for thickness for heights Z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Let’s avoid that with </a:t>
            </a:r>
            <a:r>
              <a:rPr lang="en-US" i="1" dirty="0">
                <a:solidFill>
                  <a:schemeClr val="bg2"/>
                </a:solidFill>
              </a:rPr>
              <a:t>vorticity</a:t>
            </a:r>
            <a:r>
              <a:rPr lang="en-US" dirty="0">
                <a:solidFill>
                  <a:schemeClr val="bg2"/>
                </a:solidFill>
              </a:rPr>
              <a:t> </a:t>
            </a:r>
            <a:endParaRPr lang="en-US" dirty="0">
              <a:solidFill>
                <a:schemeClr val="bg2"/>
              </a:solidFill>
              <a:latin typeface="Symbol" pitchFamily="2" charset="2"/>
            </a:endParaRPr>
          </a:p>
          <a:p>
            <a:endParaRPr lang="en-US" dirty="0">
              <a:solidFill>
                <a:schemeClr val="bg2"/>
              </a:solidFill>
              <a:latin typeface="Symbol" pitchFamily="2" charset="2"/>
            </a:endParaRPr>
          </a:p>
          <a:p>
            <a:endParaRPr lang="en-US" i="1" dirty="0">
              <a:solidFill>
                <a:schemeClr val="bg2"/>
              </a:solidFill>
            </a:endParaRPr>
          </a:p>
        </p:txBody>
      </p:sp>
      <p:pic>
        <p:nvPicPr>
          <p:cNvPr id="5" name="Picture 7" descr="final">
            <a:extLst>
              <a:ext uri="{FF2B5EF4-FFF2-40B4-BE49-F238E27FC236}">
                <a16:creationId xmlns:a16="http://schemas.microsoft.com/office/drawing/2014/main" id="{24FBA10F-954E-9943-BFDB-792B58672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67"/>
          <a:stretch>
            <a:fillRect/>
          </a:stretch>
        </p:blipFill>
        <p:spPr bwMode="auto">
          <a:xfrm>
            <a:off x="2057400" y="1981202"/>
            <a:ext cx="48768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9712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92387278-8F2E-9041-ADEE-945CE5A8B7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8610600" cy="6096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i="1" dirty="0"/>
              <a:t>Holy grail of dynamics</a:t>
            </a:r>
            <a:r>
              <a:rPr lang="en-US" sz="4000" dirty="0"/>
              <a:t>: get div &amp; </a:t>
            </a:r>
            <a:r>
              <a:rPr lang="en-US" sz="4000" dirty="0">
                <a:latin typeface="Symbol" charset="2"/>
                <a:sym typeface="Symbol" charset="2"/>
              </a:rPr>
              <a:t></a:t>
            </a:r>
            <a:endParaRPr lang="en-US" sz="4000" b="1" dirty="0">
              <a:solidFill>
                <a:srgbClr val="FFFF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pic>
        <p:nvPicPr>
          <p:cNvPr id="40963" name="Picture 7" descr="final">
            <a:extLst>
              <a:ext uri="{FF2B5EF4-FFF2-40B4-BE49-F238E27FC236}">
                <a16:creationId xmlns:a16="http://schemas.microsoft.com/office/drawing/2014/main" id="{2B8C7FCF-3352-3444-BDFC-8BB276564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67"/>
          <a:stretch>
            <a:fillRect/>
          </a:stretch>
        </p:blipFill>
        <p:spPr bwMode="auto">
          <a:xfrm>
            <a:off x="2057400" y="990602"/>
            <a:ext cx="48768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0" name="Text Box 8">
            <a:extLst>
              <a:ext uri="{FF2B5EF4-FFF2-40B4-BE49-F238E27FC236}">
                <a16:creationId xmlns:a16="http://schemas.microsoft.com/office/drawing/2014/main" id="{9C96A9BE-FCEA-084C-8EA8-4358D6C55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133602"/>
            <a:ext cx="8077200" cy="116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sng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Times" charset="0"/>
                <a:ea typeface="ＭＳ Ｐゴシック" pitchFamily="-84" charset="-128"/>
              </a:rPr>
              <a:t>Gotta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Times" charset="0"/>
                <a:ea typeface="ＭＳ Ｐゴシック" pitchFamily="-84" charset="-128"/>
              </a:rPr>
              <a:t> avoid dragging thermo into this via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Symbol" charset="2"/>
                <a:ea typeface="ＭＳ Ｐゴシック" pitchFamily="-84" charset="-128"/>
                <a:sym typeface="Symbol" charset="2"/>
              </a:rPr>
              <a:t>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Arial"/>
                <a:ea typeface="ＭＳ Ｐゴシック" pitchFamily="-84" charset="-128"/>
              </a:rPr>
              <a:t>Get rid of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Symbol" charset="2"/>
                <a:ea typeface="ＭＳ Ｐゴシック" pitchFamily="-84" charset="-128"/>
                <a:sym typeface="Symbol" charset="2"/>
              </a:rPr>
              <a:t>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Arial"/>
                <a:ea typeface="ＭＳ Ｐゴシック" pitchFamily="-84" charset="-128"/>
              </a:rPr>
              <a:t>at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Arial"/>
                <a:ea typeface="ＭＳ Ｐゴシック" pitchFamily="-84" charset="-128"/>
              </a:rPr>
              <a:t>any cost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Arial"/>
                <a:ea typeface="ＭＳ Ｐゴシック" pitchFamily="-84" charset="-128"/>
              </a:rPr>
              <a:t>.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Arial"/>
                <a:ea typeface="ＭＳ Ｐゴシック" pitchFamily="-84" charset="-128"/>
              </a:rPr>
              <a:t>Curl to the rescue!</a:t>
            </a:r>
          </a:p>
        </p:txBody>
      </p:sp>
      <p:pic>
        <p:nvPicPr>
          <p:cNvPr id="8211" name="Picture 19" descr="final">
            <a:extLst>
              <a:ext uri="{FF2B5EF4-FFF2-40B4-BE49-F238E27FC236}">
                <a16:creationId xmlns:a16="http://schemas.microsoft.com/office/drawing/2014/main" id="{5ADED4DB-0A5C-C246-9B50-8AED4D3A8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429000"/>
            <a:ext cx="80264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2" name="AutoShape 20">
            <a:extLst>
              <a:ext uri="{FF2B5EF4-FFF2-40B4-BE49-F238E27FC236}">
                <a16:creationId xmlns:a16="http://schemas.microsoft.com/office/drawing/2014/main" id="{127606E3-8F92-664A-A48F-EB482192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3352800"/>
            <a:ext cx="1219200" cy="1143000"/>
          </a:xfrm>
          <a:custGeom>
            <a:avLst/>
            <a:gdLst>
              <a:gd name="T0" fmla="*/ 1942170529 w 21600"/>
              <a:gd name="T1" fmla="*/ 0 h 21600"/>
              <a:gd name="T2" fmla="*/ 568804891 w 21600"/>
              <a:gd name="T3" fmla="*/ 468679054 h 21600"/>
              <a:gd name="T4" fmla="*/ 0 w 21600"/>
              <a:gd name="T5" fmla="*/ 1600299219 h 21600"/>
              <a:gd name="T6" fmla="*/ 568804891 w 21600"/>
              <a:gd name="T7" fmla="*/ 2147483647 h 21600"/>
              <a:gd name="T8" fmla="*/ 1942170529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1600299219 h 21600"/>
              <a:gd name="T14" fmla="*/ 2147483647 w 21600"/>
              <a:gd name="T15" fmla="*/ 468679054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lnTo>
                  <a:pt x="17401" y="15493"/>
                </a:lnTo>
                <a:close/>
                <a:moveTo>
                  <a:pt x="4198" y="6106"/>
                </a:moveTo>
                <a:cubicBezTo>
                  <a:pt x="3223" y="7477"/>
                  <a:pt x="2699" y="9117"/>
                  <a:pt x="2699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lnTo>
                  <a:pt x="4198" y="6106"/>
                </a:lnTo>
                <a:close/>
              </a:path>
            </a:pathLst>
          </a:cu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213" name="Text Box 21">
            <a:extLst>
              <a:ext uri="{FF2B5EF4-FFF2-40B4-BE49-F238E27FC236}">
                <a16:creationId xmlns:a16="http://schemas.microsoft.com/office/drawing/2014/main" id="{1FD799E5-AAAC-0348-8A94-C86642F1D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4419602"/>
            <a:ext cx="2362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Ker-CHING!</a:t>
            </a:r>
          </a:p>
        </p:txBody>
      </p:sp>
      <p:sp>
        <p:nvSpPr>
          <p:cNvPr id="8214" name="Text Box 22">
            <a:extLst>
              <a:ext uri="{FF2B5EF4-FFF2-40B4-BE49-F238E27FC236}">
                <a16:creationId xmlns:a16="http://schemas.microsoft.com/office/drawing/2014/main" id="{65A9A985-CD88-AB4F-8787-2C6C936D1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953000"/>
            <a:ext cx="76200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raggadocio" pitchFamily="82" charset="77"/>
                <a:ea typeface="ＭＳ Ｐゴシック" panose="020B0600070205080204" pitchFamily="34" charset="-128"/>
              </a:rPr>
              <a:t>We are Masters of the Universe with our sexy vector identities! 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raggadocio" pitchFamily="82" charset="77"/>
                <a:ea typeface="ＭＳ Ｐゴシック" panose="020B0600070205080204" pitchFamily="34" charset="-128"/>
              </a:rPr>
              <a:t>The grail is in the bag!</a:t>
            </a:r>
          </a:p>
        </p:txBody>
      </p:sp>
    </p:spTree>
    <p:extLst>
      <p:ext uri="{BB962C8B-B14F-4D97-AF65-F5344CB8AC3E}">
        <p14:creationId xmlns:p14="http://schemas.microsoft.com/office/powerpoint/2010/main" val="397005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3" grpId="0" build="p" autoUpdateAnimBg="0"/>
      <p:bldP spid="8214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3BD47FCD-E2F9-4148-AE5B-BDA1BD64C8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en-US" sz="3200">
                <a:solidFill>
                  <a:srgbClr val="FF0000"/>
                </a:solidFill>
              </a:rPr>
              <a:t>Heh heh ... did I say "any cost"... ? gulp</a:t>
            </a:r>
          </a:p>
        </p:txBody>
      </p:sp>
      <p:pic>
        <p:nvPicPr>
          <p:cNvPr id="41987" name="Picture 4">
            <a:extLst>
              <a:ext uri="{FF2B5EF4-FFF2-40B4-BE49-F238E27FC236}">
                <a16:creationId xmlns:a16="http://schemas.microsoft.com/office/drawing/2014/main" id="{F7CF751C-60E0-1444-8B17-FD20074C4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0250"/>
            <a:ext cx="9144000" cy="567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Rectangle 5">
            <a:extLst>
              <a:ext uri="{FF2B5EF4-FFF2-40B4-BE49-F238E27FC236}">
                <a16:creationId xmlns:a16="http://schemas.microsoft.com/office/drawing/2014/main" id="{2F2EC1FC-848F-1443-9B62-FD382BC23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5562600"/>
            <a:ext cx="914400" cy="762000"/>
          </a:xfrm>
          <a:prstGeom prst="rect">
            <a:avLst/>
          </a:prstGeom>
          <a:noFill/>
          <a:ln w="571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2294" name="Text Box 6">
            <a:extLst>
              <a:ext uri="{FF2B5EF4-FFF2-40B4-BE49-F238E27FC236}">
                <a16:creationId xmlns:a16="http://schemas.microsoft.com/office/drawing/2014/main" id="{7D078D07-848E-0848-A922-8AAA609E32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400800"/>
            <a:ext cx="40386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Wait a sec, what's this??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2296" name="Text Box 8">
            <a:extLst>
              <a:ext uri="{FF2B5EF4-FFF2-40B4-BE49-F238E27FC236}">
                <a16:creationId xmlns:a16="http://schemas.microsoft.com/office/drawing/2014/main" id="{15197CB7-CB89-BF4F-B5AC-D166B98EDA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429000" y="6172200"/>
            <a:ext cx="5181600" cy="533400"/>
          </a:xfrm>
        </p:spPr>
        <p:txBody>
          <a:bodyPr/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dirty="0">
                <a:solidFill>
                  <a:srgbClr val="0000FF"/>
                </a:solidFill>
              </a:rPr>
              <a:t> </a:t>
            </a:r>
            <a:r>
              <a:rPr lang="en-US" altLang="en-US" sz="1800" dirty="0">
                <a:solidFill>
                  <a:srgbClr val="FF0000"/>
                </a:solidFill>
              </a:rPr>
              <a:t>Can we scrape back some of these cobwebs?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6963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3" grpId="0" animBg="1"/>
      <p:bldP spid="12294" grpId="0" build="p" autoUpdateAnimBg="0"/>
      <p:bldP spid="12296" grpId="0" build="p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05"/>
            <a:ext cx="9144000" cy="68607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13044" y="5525998"/>
            <a:ext cx="3530956" cy="1200329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ß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Same equation in Eulerian (</a:t>
            </a: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local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rate of change with time) form.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ß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Lackmann Eq. 1.51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285531"/>
            <a:ext cx="5414871" cy="157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09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931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60933" y="478118"/>
            <a:ext cx="13092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almost,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at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midlevels</a:t>
            </a: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especially</a:t>
            </a:r>
          </a:p>
        </p:txBody>
      </p:sp>
    </p:spTree>
    <p:extLst>
      <p:ext uri="{BB962C8B-B14F-4D97-AF65-F5344CB8AC3E}">
        <p14:creationId xmlns:p14="http://schemas.microsoft.com/office/powerpoint/2010/main" val="2760025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Ignoring the divergence term... </a:t>
            </a:r>
            <a:br>
              <a:rPr lang="en-US"/>
            </a:br>
            <a:r>
              <a:rPr lang="en-US"/>
              <a:t>for now...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39506"/>
            <a:ext cx="8229600" cy="4286657"/>
          </a:xfrm>
        </p:spPr>
        <p:txBody>
          <a:bodyPr/>
          <a:lstStyle/>
          <a:p>
            <a:r>
              <a:rPr lang="en-US" dirty="0"/>
              <a:t>We will return to it when we define "potential vorticity" …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1441ACE-133E-1145-BAE5-687A2D945C93}"/>
              </a:ext>
            </a:extLst>
          </p:cNvPr>
          <p:cNvGrpSpPr/>
          <p:nvPr/>
        </p:nvGrpSpPr>
        <p:grpSpPr>
          <a:xfrm>
            <a:off x="999619" y="3852128"/>
            <a:ext cx="7089617" cy="935885"/>
            <a:chOff x="1189255" y="3028479"/>
            <a:chExt cx="5621331" cy="670134"/>
          </a:xfrm>
        </p:grpSpPr>
        <p:pic>
          <p:nvPicPr>
            <p:cNvPr id="5" name="Picture 4" descr="latex-image-1.pdf">
              <a:extLst>
                <a:ext uri="{FF2B5EF4-FFF2-40B4-BE49-F238E27FC236}">
                  <a16:creationId xmlns:a16="http://schemas.microsoft.com/office/drawing/2014/main" id="{57C000B7-D0F3-0846-97D1-9E6AC258C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9255" y="3028479"/>
              <a:ext cx="1327462" cy="622760"/>
            </a:xfrm>
            <a:prstGeom prst="rect">
              <a:avLst/>
            </a:prstGeom>
            <a:ln>
              <a:solidFill>
                <a:srgbClr val="4F81BD"/>
              </a:solidFill>
            </a:ln>
          </p:spPr>
        </p:pic>
        <p:pic>
          <p:nvPicPr>
            <p:cNvPr id="6" name="Picture 5" descr="latex-image-1.pdf">
              <a:extLst>
                <a:ext uri="{FF2B5EF4-FFF2-40B4-BE49-F238E27FC236}">
                  <a16:creationId xmlns:a16="http://schemas.microsoft.com/office/drawing/2014/main" id="{A32FC75A-E9C1-6341-9C5B-30C4DF883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0890"/>
            <a:stretch>
              <a:fillRect/>
            </a:stretch>
          </p:blipFill>
          <p:spPr>
            <a:xfrm>
              <a:off x="4342316" y="3075853"/>
              <a:ext cx="2468270" cy="622760"/>
            </a:xfrm>
            <a:prstGeom prst="rect">
              <a:avLst/>
            </a:prstGeom>
            <a:ln>
              <a:solidFill>
                <a:srgbClr val="4F81BD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6D6FB98-BB8F-4E47-B7E6-206E068FB928}"/>
                </a:ext>
              </a:extLst>
            </p:cNvPr>
            <p:cNvSpPr txBox="1"/>
            <p:nvPr/>
          </p:nvSpPr>
          <p:spPr>
            <a:xfrm>
              <a:off x="2885186" y="3029234"/>
              <a:ext cx="950109" cy="4628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Same eqn.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Wingdings"/>
                </a:rPr>
                <a:t>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(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BVE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Wingdings" pitchFamily="2" charset="2"/>
                </a:rPr>
                <a:t>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1760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66CC"/>
      </a:dk2>
      <a:lt2>
        <a:srgbClr val="CBCBCB"/>
      </a:lt2>
      <a:accent1>
        <a:srgbClr val="009999"/>
      </a:accent1>
      <a:accent2>
        <a:srgbClr val="FF9933"/>
      </a:accent2>
      <a:accent3>
        <a:srgbClr val="AAB8E2"/>
      </a:accent3>
      <a:accent4>
        <a:srgbClr val="DADADA"/>
      </a:accent4>
      <a:accent5>
        <a:srgbClr val="AACACA"/>
      </a:accent5>
      <a:accent6>
        <a:srgbClr val="E78A2D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  <a:ea typeface="ＭＳ Ｐゴシック" pitchFamily="-111" charset="-128"/>
            <a:cs typeface="ＭＳ Ｐゴシック" pitchFamily="-11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  <a:ea typeface="ＭＳ Ｐゴシック" pitchFamily="-111" charset="-128"/>
            <a:cs typeface="ＭＳ Ｐゴシック" pitchFamily="-11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12208</TotalTime>
  <Words>919</Words>
  <Application>Microsoft Macintosh PowerPoint</Application>
  <PresentationFormat>On-screen Show (4:3)</PresentationFormat>
  <Paragraphs>120</Paragraphs>
  <Slides>20</Slides>
  <Notes>9</Notes>
  <HiddenSlides>0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4" baseType="lpstr">
      <vt:lpstr>Math1</vt:lpstr>
      <vt:lpstr>ＭＳ Ｐゴシック</vt:lpstr>
      <vt:lpstr>Arial</vt:lpstr>
      <vt:lpstr>Braggadocio</vt:lpstr>
      <vt:lpstr>Calibri</vt:lpstr>
      <vt:lpstr>Symbol</vt:lpstr>
      <vt:lpstr>Times</vt:lpstr>
      <vt:lpstr>Times New Roman</vt:lpstr>
      <vt:lpstr>Wingdings</vt:lpstr>
      <vt:lpstr>Office Theme</vt:lpstr>
      <vt:lpstr>3_Office Theme</vt:lpstr>
      <vt:lpstr>Contemporary</vt:lpstr>
      <vt:lpstr>1_Blank Presentation</vt:lpstr>
      <vt:lpstr>Equation</vt:lpstr>
      <vt:lpstr>Conservation equations: we really really love ‘em! </vt:lpstr>
      <vt:lpstr>PowerPoint Presentation</vt:lpstr>
      <vt:lpstr>PowerPoint Presentation</vt:lpstr>
      <vt:lpstr>Momentum: not conserved enough</vt:lpstr>
      <vt:lpstr>Holy grail of dynamics: get div &amp; </vt:lpstr>
      <vt:lpstr>Heh heh ... did I say "any cost"... ? gulp</vt:lpstr>
      <vt:lpstr>PowerPoint Presentation</vt:lpstr>
      <vt:lpstr>PowerPoint Presentation</vt:lpstr>
      <vt:lpstr>Ignoring the divergence term...  for now...</vt:lpstr>
      <vt:lpstr>Conservation of absolute vorticity: how?</vt:lpstr>
      <vt:lpstr>Relative, planetary, and absolute vorticity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midlatitude Rossby waves review</vt:lpstr>
    </vt:vector>
  </TitlesOfParts>
  <Manager/>
  <Company>univ of miami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ATM 407 Weather Analysis Lab 3: vorticity</dc:title>
  <dc:subject>MSC 407</dc:subject>
  <dc:creator>brian mapes</dc:creator>
  <cp:keywords/>
  <dc:description/>
  <cp:lastModifiedBy>Microsoft Office User</cp:lastModifiedBy>
  <cp:revision>131</cp:revision>
  <cp:lastPrinted>2012-08-29T23:34:08Z</cp:lastPrinted>
  <dcterms:created xsi:type="dcterms:W3CDTF">2014-09-16T19:28:04Z</dcterms:created>
  <dcterms:modified xsi:type="dcterms:W3CDTF">2022-10-05T16:23:00Z</dcterms:modified>
  <cp:category/>
</cp:coreProperties>
</file>